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6" r:id="rId5"/>
  </p:sldMasterIdLst>
  <p:notesMasterIdLst>
    <p:notesMasterId r:id="rId16"/>
  </p:notesMasterIdLst>
  <p:handoutMasterIdLst>
    <p:handoutMasterId r:id="rId17"/>
  </p:handoutMasterIdLst>
  <p:sldIdLst>
    <p:sldId id="257" r:id="rId6"/>
    <p:sldId id="2147481186" r:id="rId7"/>
    <p:sldId id="2147481254" r:id="rId8"/>
    <p:sldId id="2147481255" r:id="rId9"/>
    <p:sldId id="2147481256" r:id="rId10"/>
    <p:sldId id="2147481258" r:id="rId11"/>
    <p:sldId id="2147481257" r:id="rId12"/>
    <p:sldId id="2147481259" r:id="rId13"/>
    <p:sldId id="2147481260" r:id="rId14"/>
    <p:sldId id="21474812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ND Reform overview" id="{ECA3B57B-0950-4B7A-966C-619969141834}">
          <p14:sldIdLst>
            <p14:sldId id="257"/>
            <p14:sldId id="2147481186"/>
            <p14:sldId id="2147481254"/>
            <p14:sldId id="2147481255"/>
            <p14:sldId id="2147481256"/>
            <p14:sldId id="2147481258"/>
            <p14:sldId id="2147481257"/>
            <p14:sldId id="2147481259"/>
            <p14:sldId id="2147481260"/>
            <p14:sldId id="214748126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77C008-B746-3702-9B76-55A991C9E536}" name="MARSH, Alex" initials="MA" userId="S::alex.marsh@education.gov.uk::151e499b-698e-4b81-b4d6-c7d965fdf73d" providerId="AD"/>
  <p188:author id="{920A9E0D-993F-866A-BAE4-015B7513DA54}" name="BHINDER, Roop" initials="BR" userId="S::roop.bhinder@education.gov.uk::8f918937-c890-4d65-949f-70ce0930ca7e" providerId="AD"/>
  <p188:author id="{966E4110-49F2-6F27-1269-B55B499D1E89}" name="MONGREDIEN, Fiona" initials="FM" userId="S::Fiona.MONGREDIEN@EDUCATION.GOV.UK::69f7faf2-facb-48d3-b628-35e79cc81d39" providerId="AD"/>
  <p188:author id="{7EA0FB21-5B40-B501-F9CA-BD43551939A2}" name="O'DELL, Emma" initials="EO" userId="S::Emma.ODELL@EDUCATION.GOV.UK::1e25cdf7-a8c0-42ec-ada3-97c900d281e4" providerId="AD"/>
  <p188:author id="{3C7EC62F-46F1-E91C-02EC-7DA9E1CDCDA6}" name="CURTIS, David" initials="CD" userId="S::david.curtis@education.gov.uk::b198a537-80c5-482c-b342-dc9db6e3657b" providerId="AD"/>
  <p188:author id="{5DA5C33D-36EF-6A99-2811-6ADDB4FC1051}" name="BALMER, Sarah" initials="SB" userId="S::Sarah.BALMER@EDUCATION.GOV.UK::0f6b8c2a-c94f-44c9-aa87-063d4200ab31" providerId="AD"/>
  <p188:author id="{BE71C23E-6944-1039-7BA1-968256686F4B}" name="MOONEY, Owen" initials="OM" userId="S::Owen.MOONEY@EDUCATION.GOV.UK::b8c4521d-07a1-4a11-b354-e677143be847" providerId="AD"/>
  <p188:author id="{9E424E40-2A50-3314-2AFD-BAD7E7225314}" name="PEARSON, Stella" initials="PS" userId="S::stella.pearson@education.gov.uk::7d8ee057-86a1-4d79-9da6-c7bed701b300" providerId="AD"/>
  <p188:author id="{A8ADB04B-F436-46B7-06A1-C2EA6E13D62F}" name="BURTON, Claire" initials="CB" userId="S::Claire.Burton@EDUCATION.GOV.UK::f56aaf75-dc45-4a1e-a492-1c9d20ffa546" providerId="AD"/>
  <p188:author id="{30E31753-F44F-42B4-DFE2-1D2630280FB5}" name="SIMPER, Richard" initials="RS" userId="S::Richard.SIMPER@EDUCATION.GOV.UK::e51c77ae-8cfb-4665-85cc-5c0facb8f6c2" providerId="AD"/>
  <p188:author id="{911A9660-B787-9775-2900-47009D002062}" name="CUMMINS, Matthew" initials="MC" userId="S::Matthew.CUMMINS@EDUCATION.GOV.UK::a87804ac-af4f-4075-8182-139ff9039805" providerId="AD"/>
  <p188:author id="{9589B891-EAEB-91E9-7454-1D16C8254733}" name="SALT, Vicky" initials="SV" userId="S::vicky.salt@education.gov.uk::187c4441-bc4c-48fc-87bc-925da6d59815" providerId="AD"/>
  <p188:author id="{9DF97499-B3F9-0542-6843-7352EDE41FED}" name="CUMMINS, Matthew" initials="CM" userId="S::matthew.cummins@education.gov.uk::a87804ac-af4f-4075-8182-139ff9039805" providerId="AD"/>
  <p188:author id="{D9F99D9D-9622-9110-C6E6-11691B93C02D}" name="HOWARTH, Lorna" initials="LH" userId="S::Lorna.HOWARTH@EDUCATION.GOV.UK::748e40b9-e04f-47a4-bdad-ef83f5f07f5c" providerId="AD"/>
  <p188:author id="{7C1F8FB0-CE37-497B-C3AF-8E5C24032EEC}" name="BOITEN, Sara" initials="SB" userId="S::Sara.BOITEN@education.gov.uk::94751b4b-9604-44c6-92be-1ed4795bdd3a" providerId="AD"/>
  <p188:author id="{97940DC0-7E94-78D4-3C92-8AC07127F4EE}" name="MYERS, Craig" initials="MC" userId="S::craig.myers@education.gov.uk::99fdb407-8ee2-4897-ab20-fc37b57dba01" providerId="AD"/>
  <p188:author id="{E6CA8FDA-F760-1E8C-9C4B-DF5588F6DAF6}" name="Ball, Chris (SEND)" initials="C" userId="Ball, Chris (SEND)" providerId="None"/>
  <p188:author id="{6BD64CE5-C3B5-7117-FEA0-1723165AF85F}" name="PEARSON, Stella" initials="" userId="S::Stella.PEARSON@EDUCATION.GOV.UK::7d8ee057-86a1-4d79-9da6-c7bed701b300" providerId="AD"/>
  <p188:author id="{DD3438E6-D967-042D-1367-824A4EC1E363}" name="CROPPER, Kate" initials="CK" userId="S::kate.cropper@education.gov.uk::f96d90c6-015f-427b-add0-8f06e71cbf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EEB"/>
    <a:srgbClr val="D8D8D8"/>
    <a:srgbClr val="12436D"/>
    <a:srgbClr val="8B8B8B"/>
    <a:srgbClr val="88BDC6"/>
    <a:srgbClr val="D4ECEA"/>
    <a:srgbClr val="E6D0DC"/>
    <a:srgbClr val="801650"/>
    <a:srgbClr val="D0D9E2"/>
    <a:srgbClr val="A9D0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417F12-0979-4E6B-80BA-2B0B3247B706}" v="7" dt="2026-07-15T11:56:22.549"/>
    <p1510:client id="{5A6EA31A-5B86-4767-A610-AE907E170956}" v="50" dt="2026-07-14T14:38:26.626"/>
    <p1510:client id="{7E0B12FA-7090-429D-B330-AD0A321D5BB1}" v="135" dt="2026-07-15T10:47:52.654"/>
    <p1510:client id="{96E50993-9ED9-49EC-7DB2-B3066A419D4D}" v="2" dt="2026-07-15T11:45:04.426"/>
    <p1510:client id="{9F36EC98-91DE-9D9C-6DE1-D95826459987}" v="3" dt="2026-07-14T15:51:22.2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556"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FE80FB-DEB0-2804-D7A2-7965BFF4647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DA0D807-1126-72D9-8CD0-90FA7170B4E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CF3F767-C7B9-414B-AA8A-6BCC52FBBA4B}" type="datetimeFigureOut">
              <a:rPr lang="en-GB" smtClean="0"/>
              <a:t>09/09/2026</a:t>
            </a:fld>
            <a:endParaRPr lang="en-GB"/>
          </a:p>
        </p:txBody>
      </p:sp>
      <p:sp>
        <p:nvSpPr>
          <p:cNvPr id="4" name="Footer Placeholder 3">
            <a:extLst>
              <a:ext uri="{FF2B5EF4-FFF2-40B4-BE49-F238E27FC236}">
                <a16:creationId xmlns:a16="http://schemas.microsoft.com/office/drawing/2014/main" id="{22921F20-493B-4F00-D96F-8B0780A91E8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54FB304F-E865-5C5D-0E77-3AE3C96A16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3F8336-6C7E-4F9E-AFBD-C80EFA39880A}" type="slidenum">
              <a:rPr lang="en-GB" smtClean="0"/>
              <a:t>‹#›</a:t>
            </a:fld>
            <a:endParaRPr lang="en-GB"/>
          </a:p>
        </p:txBody>
      </p:sp>
    </p:spTree>
    <p:extLst>
      <p:ext uri="{BB962C8B-B14F-4D97-AF65-F5344CB8AC3E}">
        <p14:creationId xmlns:p14="http://schemas.microsoft.com/office/powerpoint/2010/main" val="302309396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77D3E0-7307-4921-AE87-84E5EF01C035}"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C73BAB-F99D-4660-8860-5154DF15850E}" type="slidenum">
              <a:rPr lang="en-GB" smtClean="0"/>
              <a:t>‹#›</a:t>
            </a:fld>
            <a:endParaRPr lang="en-GB"/>
          </a:p>
        </p:txBody>
      </p:sp>
    </p:spTree>
    <p:extLst>
      <p:ext uri="{BB962C8B-B14F-4D97-AF65-F5344CB8AC3E}">
        <p14:creationId xmlns:p14="http://schemas.microsoft.com/office/powerpoint/2010/main" val="213669359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2AA75-E664-A548-99EA-49BAE9706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DBB8BC-F260-A763-B4B8-E9212FD733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8F5FD2-02B3-1F01-9EBC-B00C2D65E7F3}"/>
              </a:ext>
            </a:extLst>
          </p:cNvPr>
          <p:cNvSpPr>
            <a:spLocks noGrp="1"/>
          </p:cNvSpPr>
          <p:nvPr>
            <p:ph type="body" idx="1"/>
          </p:nvPr>
        </p:nvSpPr>
        <p:spPr>
          <a:xfrm>
            <a:off x="567151" y="4705182"/>
            <a:ext cx="5317490" cy="3849856"/>
          </a:xfrm>
        </p:spPr>
        <p:txBody>
          <a:bodyPr/>
          <a:lstStyle/>
          <a:p>
            <a:endParaRPr lang="en-GB">
              <a:solidFill>
                <a:srgbClr val="0B0C0C"/>
              </a:solidFill>
              <a:highlight>
                <a:srgbClr val="FFFFFF"/>
              </a:highlight>
            </a:endParaRPr>
          </a:p>
        </p:txBody>
      </p:sp>
      <p:sp>
        <p:nvSpPr>
          <p:cNvPr id="4" name="Slide Number Placeholder 3">
            <a:extLst>
              <a:ext uri="{FF2B5EF4-FFF2-40B4-BE49-F238E27FC236}">
                <a16:creationId xmlns:a16="http://schemas.microsoft.com/office/drawing/2014/main" id="{B4B176BD-0E78-273C-5966-9E4E2B777D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FBF52E-BA4B-482C-87E6-0A8D7DAF35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2592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D2933-8B9E-D871-134A-20C5FA1B7B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FFFD8C-E6F0-9CEA-D71E-5B0E0D9417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786E9-7147-4A28-4ACA-E684A0DE18D6}"/>
              </a:ext>
            </a:extLst>
          </p:cNvPr>
          <p:cNvSpPr>
            <a:spLocks noGrp="1"/>
          </p:cNvSpPr>
          <p:nvPr>
            <p:ph type="body" idx="1"/>
          </p:nvPr>
        </p:nvSpPr>
        <p:spPr>
          <a:xfrm>
            <a:off x="567151" y="4705182"/>
            <a:ext cx="5317490" cy="3849856"/>
          </a:xfrm>
        </p:spPr>
        <p:txBody>
          <a:bodyPr/>
          <a:lstStyle/>
          <a:p>
            <a:endParaRPr lang="en-GB">
              <a:solidFill>
                <a:srgbClr val="0B0C0C"/>
              </a:solidFill>
              <a:highlight>
                <a:srgbClr val="FFFFFF"/>
              </a:highlight>
            </a:endParaRPr>
          </a:p>
        </p:txBody>
      </p:sp>
      <p:sp>
        <p:nvSpPr>
          <p:cNvPr id="4" name="Slide Number Placeholder 3">
            <a:extLst>
              <a:ext uri="{FF2B5EF4-FFF2-40B4-BE49-F238E27FC236}">
                <a16:creationId xmlns:a16="http://schemas.microsoft.com/office/drawing/2014/main" id="{CED2B530-093C-B1DA-EC98-7A121BE8DF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FBF52E-BA4B-482C-87E6-0A8D7DAF35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26059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FC5A9-78A7-E7FC-BC8B-96A8E9F844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3274FF-A459-A6F4-7A22-0A41B0BBE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5712A7-AA60-930E-FD1E-145C389B04D6}"/>
              </a:ext>
            </a:extLst>
          </p:cNvPr>
          <p:cNvSpPr>
            <a:spLocks noGrp="1"/>
          </p:cNvSpPr>
          <p:nvPr>
            <p:ph type="body" idx="1"/>
          </p:nvPr>
        </p:nvSpPr>
        <p:spPr>
          <a:xfrm>
            <a:off x="567151" y="4705182"/>
            <a:ext cx="5317490" cy="3849856"/>
          </a:xfrm>
        </p:spPr>
        <p:txBody>
          <a:bodyPr/>
          <a:lstStyle/>
          <a:p>
            <a:endParaRPr lang="en-GB">
              <a:solidFill>
                <a:srgbClr val="0B0C0C"/>
              </a:solidFill>
              <a:highlight>
                <a:srgbClr val="FFFFFF"/>
              </a:highlight>
            </a:endParaRPr>
          </a:p>
        </p:txBody>
      </p:sp>
      <p:sp>
        <p:nvSpPr>
          <p:cNvPr id="4" name="Slide Number Placeholder 3">
            <a:extLst>
              <a:ext uri="{FF2B5EF4-FFF2-40B4-BE49-F238E27FC236}">
                <a16:creationId xmlns:a16="http://schemas.microsoft.com/office/drawing/2014/main" id="{AAC75252-AF7F-6E4E-4952-D85B48E9E0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FBF52E-BA4B-482C-87E6-0A8D7DAF35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7832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12FA8-6EE8-D3C5-C33E-36F75C5A0A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DE46E-DE5B-38E5-E9BE-CA88595B4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CD9CFA-B781-B30D-F3A4-F5BFB6D1F2F7}"/>
              </a:ext>
            </a:extLst>
          </p:cNvPr>
          <p:cNvSpPr>
            <a:spLocks noGrp="1"/>
          </p:cNvSpPr>
          <p:nvPr>
            <p:ph type="body" idx="1"/>
          </p:nvPr>
        </p:nvSpPr>
        <p:spPr>
          <a:xfrm>
            <a:off x="567151" y="4705182"/>
            <a:ext cx="5317490" cy="3849856"/>
          </a:xfrm>
        </p:spPr>
        <p:txBody>
          <a:bodyPr/>
          <a:lstStyle/>
          <a:p>
            <a:endParaRPr lang="en-GB">
              <a:solidFill>
                <a:srgbClr val="0B0C0C"/>
              </a:solidFill>
              <a:highlight>
                <a:srgbClr val="FFFFFF"/>
              </a:highlight>
            </a:endParaRPr>
          </a:p>
        </p:txBody>
      </p:sp>
      <p:sp>
        <p:nvSpPr>
          <p:cNvPr id="4" name="Slide Number Placeholder 3">
            <a:extLst>
              <a:ext uri="{FF2B5EF4-FFF2-40B4-BE49-F238E27FC236}">
                <a16:creationId xmlns:a16="http://schemas.microsoft.com/office/drawing/2014/main" id="{C5DD27EE-509A-3C56-C3A2-F1B96CFFE9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FBF52E-BA4B-482C-87E6-0A8D7DAF35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6142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AAEFA-2AB2-8445-0333-45E8A43E34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2482E4-DBE2-1280-E84F-A8FAE06068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0359C-7757-47B7-1D04-89C3CFB06F0D}"/>
              </a:ext>
            </a:extLst>
          </p:cNvPr>
          <p:cNvSpPr>
            <a:spLocks noGrp="1"/>
          </p:cNvSpPr>
          <p:nvPr>
            <p:ph type="body" idx="1"/>
          </p:nvPr>
        </p:nvSpPr>
        <p:spPr>
          <a:xfrm>
            <a:off x="567151" y="4705182"/>
            <a:ext cx="5317490" cy="3849856"/>
          </a:xfrm>
        </p:spPr>
        <p:txBody>
          <a:bodyPr/>
          <a:lstStyle/>
          <a:p>
            <a:endParaRPr lang="en-GB">
              <a:solidFill>
                <a:srgbClr val="0B0C0C"/>
              </a:solidFill>
              <a:highlight>
                <a:srgbClr val="FFFFFF"/>
              </a:highlight>
            </a:endParaRPr>
          </a:p>
        </p:txBody>
      </p:sp>
      <p:sp>
        <p:nvSpPr>
          <p:cNvPr id="4" name="Slide Number Placeholder 3">
            <a:extLst>
              <a:ext uri="{FF2B5EF4-FFF2-40B4-BE49-F238E27FC236}">
                <a16:creationId xmlns:a16="http://schemas.microsoft.com/office/drawing/2014/main" id="{98C7378E-FC25-BB68-8C20-F6AFDDF2CB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FBF52E-BA4B-482C-87E6-0A8D7DAF35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5714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077C7-BFFF-0A98-71F3-364A345B7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4C73B6-A330-FD06-CD79-EE0D79223F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C061B7-7942-400E-F757-F7E9A1F14CDE}"/>
              </a:ext>
            </a:extLst>
          </p:cNvPr>
          <p:cNvSpPr>
            <a:spLocks noGrp="1"/>
          </p:cNvSpPr>
          <p:nvPr>
            <p:ph type="body" idx="1"/>
          </p:nvPr>
        </p:nvSpPr>
        <p:spPr>
          <a:xfrm>
            <a:off x="567151" y="4705182"/>
            <a:ext cx="5317490" cy="3849856"/>
          </a:xfrm>
        </p:spPr>
        <p:txBody>
          <a:bodyPr/>
          <a:lstStyle/>
          <a:p>
            <a:endParaRPr lang="en-GB">
              <a:solidFill>
                <a:srgbClr val="0B0C0C"/>
              </a:solidFill>
              <a:highlight>
                <a:srgbClr val="FFFFFF"/>
              </a:highlight>
            </a:endParaRPr>
          </a:p>
        </p:txBody>
      </p:sp>
      <p:sp>
        <p:nvSpPr>
          <p:cNvPr id="4" name="Slide Number Placeholder 3">
            <a:extLst>
              <a:ext uri="{FF2B5EF4-FFF2-40B4-BE49-F238E27FC236}">
                <a16:creationId xmlns:a16="http://schemas.microsoft.com/office/drawing/2014/main" id="{981C8EE8-9CF6-AF3D-5D9A-49BB946D06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FBF52E-BA4B-482C-87E6-0A8D7DAF35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4033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36623-0851-3505-B6D6-D490EFC1D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6D3948-112A-F9E9-F079-1660839155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6DDE9C-6A3F-0B98-99D5-34ED11EA6BD3}"/>
              </a:ext>
            </a:extLst>
          </p:cNvPr>
          <p:cNvSpPr>
            <a:spLocks noGrp="1"/>
          </p:cNvSpPr>
          <p:nvPr>
            <p:ph type="body" idx="1"/>
          </p:nvPr>
        </p:nvSpPr>
        <p:spPr>
          <a:xfrm>
            <a:off x="567151" y="4705182"/>
            <a:ext cx="5317490" cy="3849856"/>
          </a:xfrm>
        </p:spPr>
        <p:txBody>
          <a:bodyPr/>
          <a:lstStyle/>
          <a:p>
            <a:endParaRPr lang="en-GB">
              <a:solidFill>
                <a:srgbClr val="0B0C0C"/>
              </a:solidFill>
              <a:highlight>
                <a:srgbClr val="FFFFFF"/>
              </a:highlight>
            </a:endParaRPr>
          </a:p>
        </p:txBody>
      </p:sp>
      <p:sp>
        <p:nvSpPr>
          <p:cNvPr id="4" name="Slide Number Placeholder 3">
            <a:extLst>
              <a:ext uri="{FF2B5EF4-FFF2-40B4-BE49-F238E27FC236}">
                <a16:creationId xmlns:a16="http://schemas.microsoft.com/office/drawing/2014/main" id="{6AFA3DD8-0833-77F4-5C06-3D170C2EE4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FBF52E-BA4B-482C-87E6-0A8D7DAF35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8766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2.emf"/><Relationship Id="rId4" Type="http://schemas.openxmlformats.org/officeDocument/2006/relationships/oleObject" Target="../embeddings/oleObject1.bin"/></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F0D46-D02D-8C95-CF39-0FA1021CF6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6DC9092-C163-894D-1649-964AE36E93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1E4CDD-F44C-2A60-03B9-549F75B854F9}"/>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5" name="Footer Placeholder 4">
            <a:extLst>
              <a:ext uri="{FF2B5EF4-FFF2-40B4-BE49-F238E27FC236}">
                <a16:creationId xmlns:a16="http://schemas.microsoft.com/office/drawing/2014/main" id="{16C876ED-D704-4380-7F0B-FF2EF8A9A6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8ABFA9-FBF1-0D45-6E36-8938701099FE}"/>
              </a:ext>
            </a:extLst>
          </p:cNvPr>
          <p:cNvSpPr>
            <a:spLocks noGrp="1"/>
          </p:cNvSpPr>
          <p:nvPr>
            <p:ph type="sldNum" sz="quarter" idx="12"/>
          </p:nvPr>
        </p:nvSpPr>
        <p:spPr/>
        <p:txBody>
          <a:bodyPr/>
          <a:lstStyle/>
          <a:p>
            <a:endParaRPr lang="en-GB"/>
          </a:p>
        </p:txBody>
      </p:sp>
    </p:spTree>
    <p:extLst>
      <p:ext uri="{BB962C8B-B14F-4D97-AF65-F5344CB8AC3E}">
        <p14:creationId xmlns:p14="http://schemas.microsoft.com/office/powerpoint/2010/main" val="3134946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D95E6-0469-88FD-80B6-01308E3532F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027828-79DC-0C45-C400-B8C02AF0FE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FC2657-6889-8686-C9D9-D5BC23B3060E}"/>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5" name="Footer Placeholder 4">
            <a:extLst>
              <a:ext uri="{FF2B5EF4-FFF2-40B4-BE49-F238E27FC236}">
                <a16:creationId xmlns:a16="http://schemas.microsoft.com/office/drawing/2014/main" id="{8A5AB97F-6DE5-1DFC-F861-8A9BF9125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072C03-8804-A760-0868-9970A982952D}"/>
              </a:ext>
            </a:extLst>
          </p:cNvPr>
          <p:cNvSpPr>
            <a:spLocks noGrp="1"/>
          </p:cNvSpPr>
          <p:nvPr>
            <p:ph type="sldNum" sz="quarter" idx="12"/>
          </p:nvPr>
        </p:nvSpPr>
        <p:spPr/>
        <p:txBody>
          <a:bodyPr/>
          <a:lstStyle/>
          <a:p>
            <a:fld id="{DDC9A15A-FE94-42C5-83CD-AFA721EBD762}" type="slidenum">
              <a:rPr lang="en-GB" smtClean="0"/>
              <a:t>‹#›</a:t>
            </a:fld>
            <a:endParaRPr lang="en-GB"/>
          </a:p>
        </p:txBody>
      </p:sp>
    </p:spTree>
    <p:extLst>
      <p:ext uri="{BB962C8B-B14F-4D97-AF65-F5344CB8AC3E}">
        <p14:creationId xmlns:p14="http://schemas.microsoft.com/office/powerpoint/2010/main" val="2276692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00266C-38E1-4A9B-5EFD-56C85D95686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B73A44-741F-6060-304A-63745C5C61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46C0A7-5ADC-9A7C-FA01-3B227231B846}"/>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5" name="Footer Placeholder 4">
            <a:extLst>
              <a:ext uri="{FF2B5EF4-FFF2-40B4-BE49-F238E27FC236}">
                <a16:creationId xmlns:a16="http://schemas.microsoft.com/office/drawing/2014/main" id="{BD8708A0-05DB-ABB6-EE4F-90661A2ECA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E930AD-6AC6-977D-CF48-FA526CFDC5C5}"/>
              </a:ext>
            </a:extLst>
          </p:cNvPr>
          <p:cNvSpPr>
            <a:spLocks noGrp="1"/>
          </p:cNvSpPr>
          <p:nvPr>
            <p:ph type="sldNum" sz="quarter" idx="12"/>
          </p:nvPr>
        </p:nvSpPr>
        <p:spPr/>
        <p:txBody>
          <a:bodyPr/>
          <a:lstStyle/>
          <a:p>
            <a:fld id="{DDC9A15A-FE94-42C5-83CD-AFA721EBD762}" type="slidenum">
              <a:rPr lang="en-GB" smtClean="0"/>
              <a:t>‹#›</a:t>
            </a:fld>
            <a:endParaRPr lang="en-GB"/>
          </a:p>
        </p:txBody>
      </p:sp>
    </p:spTree>
    <p:extLst>
      <p:ext uri="{BB962C8B-B14F-4D97-AF65-F5344CB8AC3E}">
        <p14:creationId xmlns:p14="http://schemas.microsoft.com/office/powerpoint/2010/main" val="4280083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7C44D-CC83-B1CE-1E7C-B76F80872D6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09D65D1-51F8-358D-A673-0AEDD6C2B4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8174664C-127E-0C4E-3009-5343FAF4E71C}"/>
              </a:ext>
            </a:extLst>
          </p:cNvPr>
          <p:cNvSpPr>
            <a:spLocks noGrp="1"/>
          </p:cNvSpPr>
          <p:nvPr>
            <p:ph type="dt" sz="half" idx="10"/>
          </p:nvPr>
        </p:nvSpPr>
        <p:spPr/>
        <p:txBody>
          <a:bodyPr/>
          <a:lstStyle/>
          <a:p>
            <a:fld id="{2162A78D-FACE-4B39-84E6-8CAF9164C24E}" type="datetime1">
              <a:rPr lang="en-GB" smtClean="0"/>
              <a:t>09/09/2026</a:t>
            </a:fld>
            <a:endParaRPr lang="en-GB"/>
          </a:p>
        </p:txBody>
      </p:sp>
      <p:sp>
        <p:nvSpPr>
          <p:cNvPr id="5" name="Footer Placeholder 4">
            <a:extLst>
              <a:ext uri="{FF2B5EF4-FFF2-40B4-BE49-F238E27FC236}">
                <a16:creationId xmlns:a16="http://schemas.microsoft.com/office/drawing/2014/main" id="{D3205D15-9C62-F85E-DB56-791F4F583C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26A055-7DF8-1634-0DE6-E03F3C791E40}"/>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3915017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37D4DDE-DDF9-6D56-3B70-3E0978AB85D2}"/>
              </a:ext>
            </a:extLst>
          </p:cNvPr>
          <p:cNvSpPr>
            <a:spLocks noGrp="1"/>
          </p:cNvSpPr>
          <p:nvPr>
            <p:ph type="dt" sz="half" idx="10"/>
          </p:nvPr>
        </p:nvSpPr>
        <p:spPr/>
        <p:txBody>
          <a:bodyPr/>
          <a:lstStyle/>
          <a:p>
            <a:fld id="{70F7E2AD-39F9-4363-B6D8-B86D56F7D3AD}" type="datetime1">
              <a:rPr lang="en-GB" smtClean="0"/>
              <a:t>09/09/2026</a:t>
            </a:fld>
            <a:endParaRPr lang="en-GB"/>
          </a:p>
        </p:txBody>
      </p:sp>
      <p:sp>
        <p:nvSpPr>
          <p:cNvPr id="5" name="Footer Placeholder 4">
            <a:extLst>
              <a:ext uri="{FF2B5EF4-FFF2-40B4-BE49-F238E27FC236}">
                <a16:creationId xmlns:a16="http://schemas.microsoft.com/office/drawing/2014/main" id="{367DF0EF-345F-0C96-440D-AC9E78D0F8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16A25B-7B0E-2517-690E-B3FDF123088E}"/>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3956257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44E4D-8A0E-6DC9-E1A8-17E08DF6D4D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E1DDF4A-7554-3775-72C4-F218AD05FAD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826ECD0-90D4-6E2A-5A58-AA483648F19C}"/>
              </a:ext>
            </a:extLst>
          </p:cNvPr>
          <p:cNvSpPr>
            <a:spLocks noGrp="1"/>
          </p:cNvSpPr>
          <p:nvPr>
            <p:ph type="dt" sz="half" idx="10"/>
          </p:nvPr>
        </p:nvSpPr>
        <p:spPr/>
        <p:txBody>
          <a:bodyPr/>
          <a:lstStyle/>
          <a:p>
            <a:fld id="{6EC28669-6FA7-4EF9-83DB-F3576BFFE70B}" type="datetime1">
              <a:rPr lang="en-GB" smtClean="0"/>
              <a:t>09/09/2026</a:t>
            </a:fld>
            <a:endParaRPr lang="en-GB"/>
          </a:p>
        </p:txBody>
      </p:sp>
      <p:sp>
        <p:nvSpPr>
          <p:cNvPr id="5" name="Footer Placeholder 4">
            <a:extLst>
              <a:ext uri="{FF2B5EF4-FFF2-40B4-BE49-F238E27FC236}">
                <a16:creationId xmlns:a16="http://schemas.microsoft.com/office/drawing/2014/main" id="{CB935D35-4BD9-3525-24E1-EC5DB9D52A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8544E6-57A5-E892-FBFE-8DFCF5FA62CA}"/>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903853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AE62-891F-3436-E0BD-8C0555AD380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D88C2A6-D564-A1B1-01A9-3EB1D569342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58D0D74-55FF-CD03-1C12-8CBAB553E0B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78B932D-4DD0-0E6E-5D23-A878B0136587}"/>
              </a:ext>
            </a:extLst>
          </p:cNvPr>
          <p:cNvSpPr>
            <a:spLocks noGrp="1"/>
          </p:cNvSpPr>
          <p:nvPr>
            <p:ph type="dt" sz="half" idx="10"/>
          </p:nvPr>
        </p:nvSpPr>
        <p:spPr/>
        <p:txBody>
          <a:bodyPr/>
          <a:lstStyle/>
          <a:p>
            <a:fld id="{8EB5A140-A1BF-4067-B6F4-B06A912A78B6}" type="datetime1">
              <a:rPr lang="en-GB" smtClean="0"/>
              <a:t>09/09/2026</a:t>
            </a:fld>
            <a:endParaRPr lang="en-GB"/>
          </a:p>
        </p:txBody>
      </p:sp>
      <p:sp>
        <p:nvSpPr>
          <p:cNvPr id="6" name="Footer Placeholder 5">
            <a:extLst>
              <a:ext uri="{FF2B5EF4-FFF2-40B4-BE49-F238E27FC236}">
                <a16:creationId xmlns:a16="http://schemas.microsoft.com/office/drawing/2014/main" id="{24241587-9550-703B-47F4-E9594B379F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8EC6AC-EEB3-4E33-66AA-7DB358531155}"/>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4007229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14E86-E23F-A0E5-ACF4-D473BADD5A5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D695E2C3-7E60-E7A1-6784-5F2D48FDD7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A8E991-39CE-8ADA-2994-2FB738AFAF8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F711F2C-663F-DBEC-5F4E-E55AABA5B2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4A6DEE5-6CA4-A42D-3C17-683937DD052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34B534D-62B6-F28D-80F4-102D8A21E70C}"/>
              </a:ext>
            </a:extLst>
          </p:cNvPr>
          <p:cNvSpPr>
            <a:spLocks noGrp="1"/>
          </p:cNvSpPr>
          <p:nvPr>
            <p:ph type="dt" sz="half" idx="10"/>
          </p:nvPr>
        </p:nvSpPr>
        <p:spPr/>
        <p:txBody>
          <a:bodyPr/>
          <a:lstStyle/>
          <a:p>
            <a:fld id="{17290DF8-3923-4277-A008-B9DC76CFE391}" type="datetime1">
              <a:rPr lang="en-GB" smtClean="0"/>
              <a:t>09/09/2026</a:t>
            </a:fld>
            <a:endParaRPr lang="en-GB"/>
          </a:p>
        </p:txBody>
      </p:sp>
      <p:sp>
        <p:nvSpPr>
          <p:cNvPr id="8" name="Footer Placeholder 7">
            <a:extLst>
              <a:ext uri="{FF2B5EF4-FFF2-40B4-BE49-F238E27FC236}">
                <a16:creationId xmlns:a16="http://schemas.microsoft.com/office/drawing/2014/main" id="{AB6A86F3-4ABF-6C6F-A499-C259AA89A54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EB249BC-94F8-26EE-5F76-FF7F6237C5B0}"/>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2567703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A29AA-3FCA-AC37-D125-990BC10AFAA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4A6C263-7851-40FD-3EE3-83C63C9E47D6}"/>
              </a:ext>
            </a:extLst>
          </p:cNvPr>
          <p:cNvSpPr>
            <a:spLocks noGrp="1"/>
          </p:cNvSpPr>
          <p:nvPr>
            <p:ph type="dt" sz="half" idx="10"/>
          </p:nvPr>
        </p:nvSpPr>
        <p:spPr/>
        <p:txBody>
          <a:bodyPr/>
          <a:lstStyle/>
          <a:p>
            <a:fld id="{D65DD5DF-89E1-4261-9BC7-CB11465E4C9E}" type="datetime1">
              <a:rPr lang="en-GB" smtClean="0"/>
              <a:t>09/09/2026</a:t>
            </a:fld>
            <a:endParaRPr lang="en-GB"/>
          </a:p>
        </p:txBody>
      </p:sp>
      <p:sp>
        <p:nvSpPr>
          <p:cNvPr id="4" name="Footer Placeholder 3">
            <a:extLst>
              <a:ext uri="{FF2B5EF4-FFF2-40B4-BE49-F238E27FC236}">
                <a16:creationId xmlns:a16="http://schemas.microsoft.com/office/drawing/2014/main" id="{C03879D9-4EA1-8B6D-576F-4C5E539DA32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ECC75C6-BF4D-F4F6-4775-029C7D94D668}"/>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258604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1FB0AF-2974-1A64-F384-5D01E2DF6A11}"/>
              </a:ext>
            </a:extLst>
          </p:cNvPr>
          <p:cNvSpPr>
            <a:spLocks noGrp="1"/>
          </p:cNvSpPr>
          <p:nvPr>
            <p:ph type="dt" sz="half" idx="10"/>
          </p:nvPr>
        </p:nvSpPr>
        <p:spPr/>
        <p:txBody>
          <a:bodyPr/>
          <a:lstStyle/>
          <a:p>
            <a:fld id="{D59C28D7-AA6B-4759-9143-110E1E4EBACC}" type="datetime1">
              <a:rPr lang="en-GB" smtClean="0"/>
              <a:t>09/09/2026</a:t>
            </a:fld>
            <a:endParaRPr lang="en-GB"/>
          </a:p>
        </p:txBody>
      </p:sp>
      <p:sp>
        <p:nvSpPr>
          <p:cNvPr id="3" name="Footer Placeholder 2">
            <a:extLst>
              <a:ext uri="{FF2B5EF4-FFF2-40B4-BE49-F238E27FC236}">
                <a16:creationId xmlns:a16="http://schemas.microsoft.com/office/drawing/2014/main" id="{FE211B9A-5D91-D300-03E7-3D3322A923A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EC12A3-B0E2-7D88-1554-249E79A430C8}"/>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37252417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9BFDF-CA34-3F8F-9E89-BB0CB038F3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A1919A3-1A46-803C-106F-DFE2178A7B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A9910411-C8C3-DEF8-6126-6737F3C8D5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641B149-B1DF-7A06-C2F0-6C8F0C8C7D0A}"/>
              </a:ext>
            </a:extLst>
          </p:cNvPr>
          <p:cNvSpPr>
            <a:spLocks noGrp="1"/>
          </p:cNvSpPr>
          <p:nvPr>
            <p:ph type="dt" sz="half" idx="10"/>
          </p:nvPr>
        </p:nvSpPr>
        <p:spPr/>
        <p:txBody>
          <a:bodyPr/>
          <a:lstStyle/>
          <a:p>
            <a:fld id="{A6FFB8CA-3B4B-4B46-A9F2-F9FB1ECF22BC}" type="datetime1">
              <a:rPr lang="en-GB" smtClean="0"/>
              <a:t>09/09/2026</a:t>
            </a:fld>
            <a:endParaRPr lang="en-GB"/>
          </a:p>
        </p:txBody>
      </p:sp>
      <p:sp>
        <p:nvSpPr>
          <p:cNvPr id="6" name="Footer Placeholder 5">
            <a:extLst>
              <a:ext uri="{FF2B5EF4-FFF2-40B4-BE49-F238E27FC236}">
                <a16:creationId xmlns:a16="http://schemas.microsoft.com/office/drawing/2014/main" id="{0655CC74-537D-3655-B5D8-37A29C108B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E06689-8156-B455-0DB2-610BABD0E25E}"/>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2826231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F0A7E-9D94-E556-C1FA-F13C936193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ACCD579-10E5-427C-F12B-66BE2F47E8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557EAA-94A3-9FD7-F24B-1C0CDD986A92}"/>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5" name="Footer Placeholder 4">
            <a:extLst>
              <a:ext uri="{FF2B5EF4-FFF2-40B4-BE49-F238E27FC236}">
                <a16:creationId xmlns:a16="http://schemas.microsoft.com/office/drawing/2014/main" id="{7CE060C7-D043-FD33-A6D8-E93CC9C720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D59B00-DA45-0EFB-4E86-4222D59F85A3}"/>
              </a:ext>
            </a:extLst>
          </p:cNvPr>
          <p:cNvSpPr>
            <a:spLocks noGrp="1"/>
          </p:cNvSpPr>
          <p:nvPr>
            <p:ph type="sldNum" sz="quarter" idx="12"/>
          </p:nvPr>
        </p:nvSpPr>
        <p:spPr/>
        <p:txBody>
          <a:bodyPr/>
          <a:lstStyle/>
          <a:p>
            <a:fld id="{DDC9A15A-FE94-42C5-83CD-AFA721EBD762}" type="slidenum">
              <a:rPr lang="en-GB" smtClean="0"/>
              <a:t>‹#›</a:t>
            </a:fld>
            <a:endParaRPr lang="en-GB"/>
          </a:p>
        </p:txBody>
      </p:sp>
    </p:spTree>
    <p:extLst>
      <p:ext uri="{BB962C8B-B14F-4D97-AF65-F5344CB8AC3E}">
        <p14:creationId xmlns:p14="http://schemas.microsoft.com/office/powerpoint/2010/main" val="3837369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3127-E3A3-9437-0CF7-CE344F6CDA5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45085AD-08FC-3A6B-2659-B9582EE6EB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5D7AC68-EE5E-7B76-AED4-5839361E72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543BFD8-AC8C-5FBA-D59D-EB0B4E070E9E}"/>
              </a:ext>
            </a:extLst>
          </p:cNvPr>
          <p:cNvSpPr>
            <a:spLocks noGrp="1"/>
          </p:cNvSpPr>
          <p:nvPr>
            <p:ph type="dt" sz="half" idx="10"/>
          </p:nvPr>
        </p:nvSpPr>
        <p:spPr/>
        <p:txBody>
          <a:bodyPr/>
          <a:lstStyle/>
          <a:p>
            <a:fld id="{C6684C51-6D41-4530-A919-49E293E0D8D6}" type="datetime1">
              <a:rPr lang="en-GB" smtClean="0"/>
              <a:t>09/09/2026</a:t>
            </a:fld>
            <a:endParaRPr lang="en-GB"/>
          </a:p>
        </p:txBody>
      </p:sp>
      <p:sp>
        <p:nvSpPr>
          <p:cNvPr id="6" name="Footer Placeholder 5">
            <a:extLst>
              <a:ext uri="{FF2B5EF4-FFF2-40B4-BE49-F238E27FC236}">
                <a16:creationId xmlns:a16="http://schemas.microsoft.com/office/drawing/2014/main" id="{863107FF-8C02-EA76-0F1F-D78147CC72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65A15-4E62-FB2F-DD84-B30B46362C46}"/>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2907237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A1BA1-FB3F-EB7D-9606-F25921261B6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0F87A88-3494-408F-29C3-24443055A22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5447092-4A9F-B6F1-90BD-B800EA2F1495}"/>
              </a:ext>
            </a:extLst>
          </p:cNvPr>
          <p:cNvSpPr>
            <a:spLocks noGrp="1"/>
          </p:cNvSpPr>
          <p:nvPr>
            <p:ph type="dt" sz="half" idx="10"/>
          </p:nvPr>
        </p:nvSpPr>
        <p:spPr/>
        <p:txBody>
          <a:bodyPr/>
          <a:lstStyle/>
          <a:p>
            <a:fld id="{84E8027E-635C-47D4-9D7D-9DB1F163C56C}" type="datetime1">
              <a:rPr lang="en-GB" smtClean="0"/>
              <a:t>09/09/2026</a:t>
            </a:fld>
            <a:endParaRPr lang="en-GB"/>
          </a:p>
        </p:txBody>
      </p:sp>
      <p:sp>
        <p:nvSpPr>
          <p:cNvPr id="5" name="Footer Placeholder 4">
            <a:extLst>
              <a:ext uri="{FF2B5EF4-FFF2-40B4-BE49-F238E27FC236}">
                <a16:creationId xmlns:a16="http://schemas.microsoft.com/office/drawing/2014/main" id="{3A457886-77AE-0538-260B-7AC96062BC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7BBF93-8F75-FFFC-3CFD-964AC66438C7}"/>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8700333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9A8971-37EC-68ED-C167-19EA8469A67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8909192-8931-3F27-4C15-5F73D256879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F894B66-EB26-6FF7-7011-B2F727F9210B}"/>
              </a:ext>
            </a:extLst>
          </p:cNvPr>
          <p:cNvSpPr>
            <a:spLocks noGrp="1"/>
          </p:cNvSpPr>
          <p:nvPr>
            <p:ph type="dt" sz="half" idx="10"/>
          </p:nvPr>
        </p:nvSpPr>
        <p:spPr/>
        <p:txBody>
          <a:bodyPr/>
          <a:lstStyle/>
          <a:p>
            <a:fld id="{4717F23A-D00B-4DF1-80AB-EDB28B128AF9}" type="datetime1">
              <a:rPr lang="en-GB" smtClean="0"/>
              <a:t>09/09/2026</a:t>
            </a:fld>
            <a:endParaRPr lang="en-GB"/>
          </a:p>
        </p:txBody>
      </p:sp>
      <p:sp>
        <p:nvSpPr>
          <p:cNvPr id="5" name="Footer Placeholder 4">
            <a:extLst>
              <a:ext uri="{FF2B5EF4-FFF2-40B4-BE49-F238E27FC236}">
                <a16:creationId xmlns:a16="http://schemas.microsoft.com/office/drawing/2014/main" id="{879AC6E9-5758-B75C-38F0-379309945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54E5C8-BAD9-DE70-FBE8-A5F0242121BF}"/>
              </a:ext>
            </a:extLst>
          </p:cNvPr>
          <p:cNvSpPr>
            <a:spLocks noGrp="1"/>
          </p:cNvSpPr>
          <p:nvPr>
            <p:ph type="sldNum" sz="quarter" idx="12"/>
          </p:nvPr>
        </p:nvSpPr>
        <p:spPr/>
        <p:txBody>
          <a:bodyPr/>
          <a:lstStyle/>
          <a:p>
            <a:fld id="{4678CB30-80A0-418B-9A5D-A6A40D93D571}" type="slidenum">
              <a:rPr lang="en-GB" smtClean="0"/>
              <a:t>‹#›</a:t>
            </a:fld>
            <a:endParaRPr lang="en-GB"/>
          </a:p>
        </p:txBody>
      </p:sp>
    </p:spTree>
    <p:extLst>
      <p:ext uri="{BB962C8B-B14F-4D97-AF65-F5344CB8AC3E}">
        <p14:creationId xmlns:p14="http://schemas.microsoft.com/office/powerpoint/2010/main" val="8093505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wo columns (equal no arrow)">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7E4E299-7C62-4236-A114-D311C63E4B91}"/>
              </a:ext>
            </a:extLst>
          </p:cNvPr>
          <p:cNvGraphicFramePr>
            <a:graphicFrameLocks noChangeAspect="1"/>
          </p:cNvGraphicFramePr>
          <p:nvPr userDrawn="1">
            <p:custDataLst>
              <p:tags r:id="rId1"/>
            </p:custDataLst>
          </p:nvPr>
        </p:nvGraphicFramePr>
        <p:xfrm>
          <a:off x="1955" y="1588"/>
          <a:ext cx="1954" cy="1588"/>
        </p:xfrm>
        <a:graphic>
          <a:graphicData uri="http://schemas.openxmlformats.org/presentationml/2006/ole">
            <mc:AlternateContent xmlns:mc="http://schemas.openxmlformats.org/markup-compatibility/2006">
              <mc:Choice xmlns:v="urn:schemas-microsoft-com:vml" Requires="v">
                <p:oleObj name="think-cell Slide" r:id="rId4" imgW="501" imgH="502" progId="TCLayout.ActiveDocument.1">
                  <p:embed/>
                </p:oleObj>
              </mc:Choice>
              <mc:Fallback>
                <p:oleObj name="think-cell Slide" r:id="rId4" imgW="501" imgH="502" progId="TCLayout.ActiveDocument.1">
                  <p:embed/>
                  <p:pic>
                    <p:nvPicPr>
                      <p:cNvPr id="3" name="Object 2" hidden="1">
                        <a:extLst>
                          <a:ext uri="{FF2B5EF4-FFF2-40B4-BE49-F238E27FC236}">
                            <a16:creationId xmlns:a16="http://schemas.microsoft.com/office/drawing/2014/main" id="{77E4E299-7C62-4236-A114-D311C63E4B91}"/>
                          </a:ext>
                        </a:extLst>
                      </p:cNvPr>
                      <p:cNvPicPr/>
                      <p:nvPr/>
                    </p:nvPicPr>
                    <p:blipFill>
                      <a:blip r:embed="rId5"/>
                      <a:stretch>
                        <a:fillRect/>
                      </a:stretch>
                    </p:blipFill>
                    <p:spPr>
                      <a:xfrm>
                        <a:off x="1955" y="1588"/>
                        <a:ext cx="1954"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D56BBAF-4DB4-42CF-B3AE-0B919C8D1D76}"/>
              </a:ext>
            </a:extLst>
          </p:cNvPr>
          <p:cNvSpPr/>
          <p:nvPr userDrawn="1">
            <p:custDataLst>
              <p:tags r:id="rId2"/>
            </p:custDataLst>
          </p:nvPr>
        </p:nvSpPr>
        <p:spPr>
          <a:xfrm>
            <a:off x="1" y="0"/>
            <a:ext cx="195385"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200" b="0" i="0" baseline="0">
              <a:latin typeface="Trebuchet MS" panose="020B0603020202020204" pitchFamily="34" charset="0"/>
              <a:ea typeface="+mj-ea"/>
              <a:cs typeface="Arial" panose="020B0604020202020204" pitchFamily="34" charset="0"/>
              <a:sym typeface="Trebuchet MS" panose="020B0603020202020204" pitchFamily="34" charset="0"/>
            </a:endParaRPr>
          </a:p>
        </p:txBody>
      </p:sp>
      <p:sp>
        <p:nvSpPr>
          <p:cNvPr id="5" name="doc id" hidden="1"/>
          <p:cNvSpPr>
            <a:spLocks noChangeArrowheads="1"/>
          </p:cNvSpPr>
          <p:nvPr userDrawn="1"/>
        </p:nvSpPr>
        <p:spPr bwMode="auto">
          <a:xfrm>
            <a:off x="10995481" y="51833"/>
            <a:ext cx="894153"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913549"/>
            <a:endParaRPr lang="x-none" sz="816" baseline="0">
              <a:solidFill>
                <a:srgbClr val="808080"/>
              </a:solidFill>
              <a:latin typeface="+mn-lt"/>
              <a:ea typeface="+mn-ea"/>
            </a:endParaRPr>
          </a:p>
        </p:txBody>
      </p:sp>
      <p:sp>
        <p:nvSpPr>
          <p:cNvPr id="13" name="Slide Number Placeholder 6">
            <a:extLst>
              <a:ext uri="{FF2B5EF4-FFF2-40B4-BE49-F238E27FC236}">
                <a16:creationId xmlns:a16="http://schemas.microsoft.com/office/drawing/2014/main" id="{2B8C8DFE-4E9D-4FE9-A57A-266C2136B853}"/>
              </a:ext>
            </a:extLst>
          </p:cNvPr>
          <p:cNvSpPr>
            <a:spLocks noGrp="1"/>
          </p:cNvSpPr>
          <p:nvPr>
            <p:ph type="sldNum" sz="quarter" idx="12"/>
          </p:nvPr>
        </p:nvSpPr>
        <p:spPr>
          <a:xfrm>
            <a:off x="11514670" y="6566446"/>
            <a:ext cx="478367" cy="155496"/>
          </a:xfrm>
        </p:spPr>
        <p:txBody>
          <a:bodyPr/>
          <a:lstStyle/>
          <a:p>
            <a:fld id="{FE89C558-2F07-4EB7-B034-1DBA04FC5D9E}" type="slidenum">
              <a:rPr lang="en-GB" smtClean="0"/>
              <a:t>‹#›</a:t>
            </a:fld>
            <a:endParaRPr lang="en-GB"/>
          </a:p>
        </p:txBody>
      </p:sp>
      <p:sp>
        <p:nvSpPr>
          <p:cNvPr id="8" name="Title 1">
            <a:extLst>
              <a:ext uri="{FF2B5EF4-FFF2-40B4-BE49-F238E27FC236}">
                <a16:creationId xmlns:a16="http://schemas.microsoft.com/office/drawing/2014/main" id="{B2AA00A4-7108-443B-841C-46E507D16B75}"/>
              </a:ext>
            </a:extLst>
          </p:cNvPr>
          <p:cNvSpPr>
            <a:spLocks noGrp="1"/>
          </p:cNvSpPr>
          <p:nvPr>
            <p:ph type="title" hasCustomPrompt="1"/>
          </p:nvPr>
        </p:nvSpPr>
        <p:spPr>
          <a:xfrm>
            <a:off x="522493" y="303439"/>
            <a:ext cx="11162649" cy="656173"/>
          </a:xfrm>
          <a:prstGeom prst="rect">
            <a:avLst/>
          </a:prstGeom>
        </p:spPr>
        <p:txBody>
          <a:bodyPr lIns="36000" tIns="36000" rIns="36000" bIns="36000"/>
          <a:lstStyle>
            <a:lvl1pPr>
              <a:defRPr lang="en-GB" sz="2400" b="0" dirty="0">
                <a:solidFill>
                  <a:schemeClr val="tx2"/>
                </a:solidFill>
                <a:latin typeface="Trebuchet MS" panose="020B0603020202020204" pitchFamily="34" charset="0"/>
                <a:ea typeface="+mj-ea"/>
                <a:cs typeface="Arial" panose="020B0604020202020204" pitchFamily="34" charset="0"/>
              </a:defRPr>
            </a:lvl1pPr>
          </a:lstStyle>
          <a:p>
            <a:r>
              <a:rPr lang="en-GB">
                <a:solidFill>
                  <a:schemeClr val="accent3">
                    <a:lumMod val="60000"/>
                    <a:lumOff val="40000"/>
                  </a:schemeClr>
                </a:solidFill>
              </a:rPr>
              <a:t>[key word]: </a:t>
            </a:r>
            <a:r>
              <a:rPr lang="en-GB"/>
              <a:t>[key message]</a:t>
            </a:r>
          </a:p>
        </p:txBody>
      </p:sp>
      <p:sp>
        <p:nvSpPr>
          <p:cNvPr id="6" name="Text Placeholder 5">
            <a:extLst>
              <a:ext uri="{FF2B5EF4-FFF2-40B4-BE49-F238E27FC236}">
                <a16:creationId xmlns:a16="http://schemas.microsoft.com/office/drawing/2014/main" id="{6604C865-9F61-404E-A0DA-AD84E82F589B}"/>
              </a:ext>
            </a:extLst>
          </p:cNvPr>
          <p:cNvSpPr>
            <a:spLocks noGrp="1"/>
          </p:cNvSpPr>
          <p:nvPr>
            <p:ph type="body" sz="quarter" idx="13" hasCustomPrompt="1"/>
          </p:nvPr>
        </p:nvSpPr>
        <p:spPr>
          <a:xfrm>
            <a:off x="531340" y="1583594"/>
            <a:ext cx="4833937" cy="409575"/>
          </a:xfrm>
        </p:spPr>
        <p:txBody>
          <a:bodyPr lIns="36000" tIns="36000" rIns="36000" bIns="36000" anchor="b"/>
          <a:lstStyle>
            <a:lvl1pPr marL="0" indent="0" algn="l" defTabSz="914400" rtl="0" eaLnBrk="1" latinLnBrk="0" hangingPunct="1">
              <a:spcBef>
                <a:spcPct val="0"/>
              </a:spcBef>
              <a:buNone/>
              <a:defRPr lang="en-US" sz="1600" kern="1200" dirty="0" smtClean="0">
                <a:solidFill>
                  <a:schemeClr val="tx2"/>
                </a:solidFill>
                <a:latin typeface="Trebuchet MS" panose="020B0603020202020204" pitchFamily="34" charset="0"/>
                <a:ea typeface="+mn-ea"/>
                <a:cs typeface="Arial" panose="020B0604020202020204" pitchFamily="34" charset="0"/>
              </a:defRPr>
            </a:lvl1pPr>
          </a:lstStyle>
          <a:p>
            <a:pPr lvl="0"/>
            <a:r>
              <a:rPr lang="en-US"/>
              <a:t>Supporting point</a:t>
            </a:r>
          </a:p>
        </p:txBody>
      </p:sp>
      <p:sp>
        <p:nvSpPr>
          <p:cNvPr id="19" name="Text Placeholder 18">
            <a:extLst>
              <a:ext uri="{FF2B5EF4-FFF2-40B4-BE49-F238E27FC236}">
                <a16:creationId xmlns:a16="http://schemas.microsoft.com/office/drawing/2014/main" id="{3478E3C4-44A4-4002-9A91-F2D5C002131C}"/>
              </a:ext>
            </a:extLst>
          </p:cNvPr>
          <p:cNvSpPr>
            <a:spLocks noGrp="1"/>
          </p:cNvSpPr>
          <p:nvPr>
            <p:ph type="body" sz="quarter" idx="15" hasCustomPrompt="1"/>
          </p:nvPr>
        </p:nvSpPr>
        <p:spPr>
          <a:xfrm>
            <a:off x="522493" y="2319650"/>
            <a:ext cx="4833937" cy="3055938"/>
          </a:xfrm>
        </p:spPr>
        <p:txBody>
          <a:bodyPr lIns="36000" tIns="36000" rIns="36000" bIns="36000"/>
          <a:lstStyle>
            <a:lvl1pPr algn="l" defTabSz="914400" rtl="0" eaLnBrk="1" latinLnBrk="0" hangingPunct="1">
              <a:spcBef>
                <a:spcPts val="0"/>
              </a:spcBef>
              <a:spcAft>
                <a:spcPts val="600"/>
              </a:spcAft>
              <a:defRPr lang="en-US" sz="1300" b="0" kern="0" dirty="0" smtClean="0">
                <a:solidFill>
                  <a:schemeClr val="tx1"/>
                </a:solidFill>
                <a:latin typeface="Trebuchet MS" panose="020B0603020202020204" pitchFamily="34" charset="0"/>
                <a:ea typeface="+mn-ea"/>
                <a:cs typeface="Arial" panose="020B0604020202020204" pitchFamily="34" charset="0"/>
              </a:defRPr>
            </a:lvl1pPr>
            <a:lvl2pPr algn="l" defTabSz="914400" rtl="0" eaLnBrk="1" latinLnBrk="0" hangingPunct="1">
              <a:spcBef>
                <a:spcPts val="0"/>
              </a:spcBef>
              <a:spcAft>
                <a:spcPts val="600"/>
              </a:spcAft>
              <a:defRPr lang="en-US" sz="1300" b="0" kern="0" dirty="0" smtClean="0">
                <a:solidFill>
                  <a:schemeClr val="tx1"/>
                </a:solidFill>
                <a:latin typeface="Trebuchet MS" panose="020B0603020202020204" pitchFamily="34" charset="0"/>
                <a:ea typeface="+mn-ea"/>
                <a:cs typeface="Arial" panose="020B0604020202020204" pitchFamily="34" charset="0"/>
              </a:defRPr>
            </a:lvl2pPr>
            <a:lvl3pPr algn="l" defTabSz="914400" rtl="0" eaLnBrk="1" latinLnBrk="0" hangingPunct="1">
              <a:spcAft>
                <a:spcPts val="1200"/>
              </a:spcAft>
              <a:defRPr lang="en-US" sz="1300" b="0" kern="0" dirty="0" smtClean="0">
                <a:solidFill>
                  <a:schemeClr val="tx1"/>
                </a:solidFill>
                <a:latin typeface="Trebuchet MS" panose="020B0603020202020204" pitchFamily="34" charset="0"/>
                <a:ea typeface="+mn-ea"/>
                <a:cs typeface="Arial" panose="020B0604020202020204" pitchFamily="34" charset="0"/>
              </a:defRPr>
            </a:lvl3pPr>
            <a:lvl4pPr marL="468114" indent="0" algn="l" defTabSz="914400" rtl="0" eaLnBrk="1" latinLnBrk="0" hangingPunct="1">
              <a:spcAft>
                <a:spcPts val="1200"/>
              </a:spcAft>
              <a:buNone/>
              <a:defRPr lang="en-US" sz="1300" b="0" kern="0" dirty="0" smtClean="0">
                <a:solidFill>
                  <a:schemeClr val="tx1"/>
                </a:solidFill>
                <a:latin typeface="Trebuchet MS" panose="020B0603020202020204" pitchFamily="34" charset="0"/>
                <a:ea typeface="+mn-ea"/>
                <a:cs typeface="Arial" panose="020B0604020202020204" pitchFamily="34" charset="0"/>
              </a:defRPr>
            </a:lvl4pPr>
            <a:lvl5pPr algn="l" defTabSz="914400" rtl="0" eaLnBrk="1" latinLnBrk="0" hangingPunct="1">
              <a:spcAft>
                <a:spcPts val="1200"/>
              </a:spcAft>
              <a:defRPr lang="en-GB" sz="1300" b="0" kern="0" dirty="0">
                <a:solidFill>
                  <a:schemeClr val="tx1"/>
                </a:solidFill>
                <a:latin typeface="Trebuchet MS" panose="020B0603020202020204" pitchFamily="34" charset="0"/>
                <a:ea typeface="+mn-ea"/>
                <a:cs typeface="Arial" panose="020B0604020202020204" pitchFamily="34" charset="0"/>
              </a:defRPr>
            </a:lvl5pPr>
          </a:lstStyle>
          <a:p>
            <a:pPr>
              <a:spcAft>
                <a:spcPts val="1200"/>
              </a:spcAft>
            </a:pPr>
            <a:r>
              <a:rPr lang="en-GB" sz="1300" b="1" kern="0">
                <a:latin typeface="Trebuchet MS" panose="020B0603020202020204" pitchFamily="34" charset="0"/>
                <a:cs typeface="Arial" panose="020B0604020202020204" pitchFamily="34" charset="0"/>
              </a:rPr>
              <a:t>[Main point – in bold]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541338" lvl="1" indent="-187325">
              <a:spcAft>
                <a:spcPts val="1200"/>
              </a:spcAft>
              <a:buClr>
                <a:schemeClr val="tx2"/>
              </a:buClr>
              <a:buFont typeface="Trebuchet MS" panose="020B0603020202020204" pitchFamily="34" charset="0"/>
              <a:buChar char="‐"/>
            </a:pPr>
            <a:r>
              <a:rPr lang="en-GB" sz="1300" kern="0">
                <a:latin typeface="Trebuchet MS" panose="020B0603020202020204" pitchFamily="34" charset="0"/>
                <a:cs typeface="Arial" panose="020B0604020202020204" pitchFamily="34" charset="0"/>
              </a:rPr>
              <a:t>[Sub-bullet if needed]</a:t>
            </a:r>
          </a:p>
        </p:txBody>
      </p:sp>
      <p:sp>
        <p:nvSpPr>
          <p:cNvPr id="23" name="Text Placeholder 18">
            <a:extLst>
              <a:ext uri="{FF2B5EF4-FFF2-40B4-BE49-F238E27FC236}">
                <a16:creationId xmlns:a16="http://schemas.microsoft.com/office/drawing/2014/main" id="{CD6F94D8-AA0A-48DB-857B-EEEF0B9A55B4}"/>
              </a:ext>
            </a:extLst>
          </p:cNvPr>
          <p:cNvSpPr>
            <a:spLocks noGrp="1"/>
          </p:cNvSpPr>
          <p:nvPr>
            <p:ph type="body" sz="quarter" idx="16" hasCustomPrompt="1"/>
          </p:nvPr>
        </p:nvSpPr>
        <p:spPr>
          <a:xfrm>
            <a:off x="6467595" y="2319650"/>
            <a:ext cx="5217547" cy="3055938"/>
          </a:xfrm>
        </p:spPr>
        <p:txBody>
          <a:bodyPr lIns="36000" tIns="36000" rIns="36000" bIns="36000"/>
          <a:lstStyle>
            <a:lvl1pPr algn="l" defTabSz="914400" rtl="0" eaLnBrk="1" latinLnBrk="0" hangingPunct="1">
              <a:spcBef>
                <a:spcPts val="0"/>
              </a:spcBef>
              <a:spcAft>
                <a:spcPts val="600"/>
              </a:spcAft>
              <a:defRPr lang="en-US" sz="1300" b="0" kern="0" dirty="0" smtClean="0">
                <a:solidFill>
                  <a:schemeClr val="tx1"/>
                </a:solidFill>
                <a:latin typeface="Trebuchet MS" panose="020B0603020202020204" pitchFamily="34" charset="0"/>
                <a:ea typeface="+mn-ea"/>
                <a:cs typeface="Arial" panose="020B0604020202020204" pitchFamily="34" charset="0"/>
              </a:defRPr>
            </a:lvl1pPr>
            <a:lvl2pPr algn="l" defTabSz="914400" rtl="0" eaLnBrk="1" latinLnBrk="0" hangingPunct="1">
              <a:spcBef>
                <a:spcPts val="0"/>
              </a:spcBef>
              <a:spcAft>
                <a:spcPts val="600"/>
              </a:spcAft>
              <a:defRPr lang="en-US" sz="1300" b="0" kern="0" dirty="0" smtClean="0">
                <a:solidFill>
                  <a:schemeClr val="tx1"/>
                </a:solidFill>
                <a:latin typeface="Trebuchet MS" panose="020B0603020202020204" pitchFamily="34" charset="0"/>
                <a:ea typeface="+mn-ea"/>
                <a:cs typeface="Arial" panose="020B0604020202020204" pitchFamily="34" charset="0"/>
              </a:defRPr>
            </a:lvl2pPr>
            <a:lvl3pPr algn="l" defTabSz="914400" rtl="0" eaLnBrk="1" latinLnBrk="0" hangingPunct="1">
              <a:spcAft>
                <a:spcPts val="1200"/>
              </a:spcAft>
              <a:defRPr lang="en-US" sz="1300" b="0" kern="0" dirty="0" smtClean="0">
                <a:solidFill>
                  <a:schemeClr val="tx1"/>
                </a:solidFill>
                <a:latin typeface="Trebuchet MS" panose="020B0603020202020204" pitchFamily="34" charset="0"/>
                <a:ea typeface="+mn-ea"/>
                <a:cs typeface="Arial" panose="020B0604020202020204" pitchFamily="34" charset="0"/>
              </a:defRPr>
            </a:lvl3pPr>
            <a:lvl4pPr marL="468114" indent="0" algn="l" defTabSz="914400" rtl="0" eaLnBrk="1" latinLnBrk="0" hangingPunct="1">
              <a:spcAft>
                <a:spcPts val="1200"/>
              </a:spcAft>
              <a:buNone/>
              <a:defRPr lang="en-US" sz="1300" b="0" kern="0" dirty="0" smtClean="0">
                <a:solidFill>
                  <a:schemeClr val="tx1"/>
                </a:solidFill>
                <a:latin typeface="Trebuchet MS" panose="020B0603020202020204" pitchFamily="34" charset="0"/>
                <a:ea typeface="+mn-ea"/>
                <a:cs typeface="Arial" panose="020B0604020202020204" pitchFamily="34" charset="0"/>
              </a:defRPr>
            </a:lvl4pPr>
            <a:lvl5pPr algn="l" defTabSz="914400" rtl="0" eaLnBrk="1" latinLnBrk="0" hangingPunct="1">
              <a:spcAft>
                <a:spcPts val="1200"/>
              </a:spcAft>
              <a:defRPr lang="en-GB" sz="1300" b="0" kern="0" dirty="0">
                <a:solidFill>
                  <a:schemeClr val="tx1"/>
                </a:solidFill>
                <a:latin typeface="Trebuchet MS" panose="020B0603020202020204" pitchFamily="34" charset="0"/>
                <a:ea typeface="+mn-ea"/>
                <a:cs typeface="Arial" panose="020B0604020202020204" pitchFamily="34" charset="0"/>
              </a:defRPr>
            </a:lvl5pPr>
          </a:lstStyle>
          <a:p>
            <a:pPr>
              <a:spcAft>
                <a:spcPts val="1200"/>
              </a:spcAft>
            </a:pPr>
            <a:r>
              <a:rPr lang="en-GB" sz="1300" b="1" kern="0">
                <a:latin typeface="Trebuchet MS" panose="020B0603020202020204" pitchFamily="34" charset="0"/>
                <a:cs typeface="Arial" panose="020B0604020202020204" pitchFamily="34" charset="0"/>
              </a:rPr>
              <a:t>[Main point – in bold]</a:t>
            </a:r>
          </a:p>
          <a:p>
            <a:pPr marL="285750" indent="-285750">
              <a:spcAft>
                <a:spcPts val="1200"/>
              </a:spcAft>
              <a:buClr>
                <a:schemeClr val="tx2"/>
              </a:buClr>
              <a:buFont typeface="Arial" panose="020B0604020202020204" pitchFamily="34" charset="0"/>
              <a:buChar char="•"/>
            </a:pPr>
            <a:r>
              <a:rPr lang="en-GB" sz="1300" kern="0">
                <a:latin typeface="Trebuchet MS" panose="020B0603020202020204" pitchFamily="34" charset="0"/>
                <a:cs typeface="Arial" panose="020B0604020202020204" pitchFamily="34" charset="0"/>
              </a:rPr>
              <a:t>[Supporting points – not in bold]</a:t>
            </a:r>
          </a:p>
          <a:p>
            <a:pPr marL="541338" lvl="1" indent="-187325">
              <a:spcAft>
                <a:spcPts val="1200"/>
              </a:spcAft>
              <a:buClr>
                <a:schemeClr val="tx2"/>
              </a:buClr>
              <a:buFont typeface="Trebuchet MS" panose="020B0603020202020204" pitchFamily="34" charset="0"/>
              <a:buChar char="‐"/>
            </a:pPr>
            <a:r>
              <a:rPr lang="en-GB" sz="1300" kern="0">
                <a:latin typeface="Trebuchet MS" panose="020B0603020202020204" pitchFamily="34" charset="0"/>
                <a:cs typeface="Arial" panose="020B0604020202020204" pitchFamily="34" charset="0"/>
              </a:rPr>
              <a:t>[Sub-bullet if needed]</a:t>
            </a:r>
          </a:p>
        </p:txBody>
      </p:sp>
    </p:spTree>
    <p:extLst>
      <p:ext uri="{BB962C8B-B14F-4D97-AF65-F5344CB8AC3E}">
        <p14:creationId xmlns:p14="http://schemas.microsoft.com/office/powerpoint/2010/main" val="2857619413"/>
      </p:ext>
    </p:extLst>
  </p:cSld>
  <p:clrMapOvr>
    <a:masterClrMapping/>
  </p:clrMapOvr>
  <p:extLst>
    <p:ext uri="{DCECCB84-F9BA-43D5-87BE-67443E8EF086}">
      <p15:sldGuideLst xmlns:p15="http://schemas.microsoft.com/office/powerpoint/2012/main">
        <p15:guide id="1" pos="4129">
          <p15:clr>
            <a:srgbClr val="F26B43"/>
          </p15:clr>
        </p15:guide>
        <p15:guide id="2" pos="57">
          <p15:clr>
            <a:srgbClr val="F26B43"/>
          </p15:clr>
        </p15:guide>
        <p15:guide id="3" orient="horz" pos="571">
          <p15:clr>
            <a:srgbClr val="F26B43"/>
          </p15:clr>
        </p15:guide>
        <p15:guide id="4" orient="horz" pos="3911">
          <p15:clr>
            <a:srgbClr val="F26B43"/>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BA4E23-FCBE-46E9-AF92-F481572D77B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6"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3726935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B35A5-C009-657E-0AD6-29F6B40282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67B6BAC-A40D-0089-2DF8-B6DC794CCD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023A39-0DE2-3CB1-C84C-2014192505C3}"/>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5" name="Footer Placeholder 4">
            <a:extLst>
              <a:ext uri="{FF2B5EF4-FFF2-40B4-BE49-F238E27FC236}">
                <a16:creationId xmlns:a16="http://schemas.microsoft.com/office/drawing/2014/main" id="{87A95CF2-435E-C678-39A8-5549FFE273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9B2D57-B615-D65D-D936-D9260DED3E6B}"/>
              </a:ext>
            </a:extLst>
          </p:cNvPr>
          <p:cNvSpPr>
            <a:spLocks noGrp="1"/>
          </p:cNvSpPr>
          <p:nvPr>
            <p:ph type="sldNum" sz="quarter" idx="12"/>
          </p:nvPr>
        </p:nvSpPr>
        <p:spPr/>
        <p:txBody>
          <a:bodyPr/>
          <a:lstStyle/>
          <a:p>
            <a:fld id="{DDC9A15A-FE94-42C5-83CD-AFA721EBD762}" type="slidenum">
              <a:rPr lang="en-GB" smtClean="0"/>
              <a:t>‹#›</a:t>
            </a:fld>
            <a:endParaRPr lang="en-GB"/>
          </a:p>
        </p:txBody>
      </p:sp>
    </p:spTree>
    <p:extLst>
      <p:ext uri="{BB962C8B-B14F-4D97-AF65-F5344CB8AC3E}">
        <p14:creationId xmlns:p14="http://schemas.microsoft.com/office/powerpoint/2010/main" val="2038913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E2706-BBE0-9D3B-619B-E25D1B52ADF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B124E6-7414-F2C9-CF36-4CD78434D6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603F288-F7E8-260A-CA1E-BDF279C9B8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B6729ED-7EA2-A553-4B25-8781B3C4180A}"/>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6" name="Footer Placeholder 5">
            <a:extLst>
              <a:ext uri="{FF2B5EF4-FFF2-40B4-BE49-F238E27FC236}">
                <a16:creationId xmlns:a16="http://schemas.microsoft.com/office/drawing/2014/main" id="{3E096DC9-279B-B177-4836-345DCEF0B09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014EC0-3637-AF98-0F75-B3F58640B026}"/>
              </a:ext>
            </a:extLst>
          </p:cNvPr>
          <p:cNvSpPr>
            <a:spLocks noGrp="1"/>
          </p:cNvSpPr>
          <p:nvPr>
            <p:ph type="sldNum" sz="quarter" idx="12"/>
          </p:nvPr>
        </p:nvSpPr>
        <p:spPr/>
        <p:txBody>
          <a:bodyPr/>
          <a:lstStyle/>
          <a:p>
            <a:fld id="{DDC9A15A-FE94-42C5-83CD-AFA721EBD762}" type="slidenum">
              <a:rPr lang="en-GB" smtClean="0"/>
              <a:t>‹#›</a:t>
            </a:fld>
            <a:endParaRPr lang="en-GB"/>
          </a:p>
        </p:txBody>
      </p:sp>
    </p:spTree>
    <p:extLst>
      <p:ext uri="{BB962C8B-B14F-4D97-AF65-F5344CB8AC3E}">
        <p14:creationId xmlns:p14="http://schemas.microsoft.com/office/powerpoint/2010/main" val="4201955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7D6E3-A09B-1D26-505F-581FB980FA4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236FFF-F466-6843-BDF4-F58B67A680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140918-5E0C-E56B-DE4F-9B0CE29CB5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5FF0FCF-DE67-3AA9-CF7D-F57A41EF46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D822A9-191F-049A-57AE-9469CC3F16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76B38D5-7AE4-740E-7EF9-C08B835256EC}"/>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8" name="Footer Placeholder 7">
            <a:extLst>
              <a:ext uri="{FF2B5EF4-FFF2-40B4-BE49-F238E27FC236}">
                <a16:creationId xmlns:a16="http://schemas.microsoft.com/office/drawing/2014/main" id="{41AD804A-1ACC-A45B-2CD1-60EAE272B35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6DE8BE-0E9A-5C75-1EF4-2E544EFC0585}"/>
              </a:ext>
            </a:extLst>
          </p:cNvPr>
          <p:cNvSpPr>
            <a:spLocks noGrp="1"/>
          </p:cNvSpPr>
          <p:nvPr>
            <p:ph type="sldNum" sz="quarter" idx="12"/>
          </p:nvPr>
        </p:nvSpPr>
        <p:spPr/>
        <p:txBody>
          <a:bodyPr/>
          <a:lstStyle/>
          <a:p>
            <a:fld id="{DDC9A15A-FE94-42C5-83CD-AFA721EBD762}" type="slidenum">
              <a:rPr lang="en-GB" smtClean="0"/>
              <a:t>‹#›</a:t>
            </a:fld>
            <a:endParaRPr lang="en-GB"/>
          </a:p>
        </p:txBody>
      </p:sp>
    </p:spTree>
    <p:extLst>
      <p:ext uri="{BB962C8B-B14F-4D97-AF65-F5344CB8AC3E}">
        <p14:creationId xmlns:p14="http://schemas.microsoft.com/office/powerpoint/2010/main" val="766834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F1DB5-1C42-3F75-654F-90E5D582C7E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98006E4-E966-E449-C419-C06665D66E1E}"/>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4" name="Footer Placeholder 3">
            <a:extLst>
              <a:ext uri="{FF2B5EF4-FFF2-40B4-BE49-F238E27FC236}">
                <a16:creationId xmlns:a16="http://schemas.microsoft.com/office/drawing/2014/main" id="{888EC2A8-FB05-2811-B50E-D6336C4C46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235901E-6888-2CC2-CE6B-72B2A9A15815}"/>
              </a:ext>
            </a:extLst>
          </p:cNvPr>
          <p:cNvSpPr>
            <a:spLocks noGrp="1"/>
          </p:cNvSpPr>
          <p:nvPr>
            <p:ph type="sldNum" sz="quarter" idx="12"/>
          </p:nvPr>
        </p:nvSpPr>
        <p:spPr/>
        <p:txBody>
          <a:bodyPr/>
          <a:lstStyle/>
          <a:p>
            <a:fld id="{DDC9A15A-FE94-42C5-83CD-AFA721EBD762}" type="slidenum">
              <a:rPr lang="en-GB" smtClean="0"/>
              <a:t>‹#›</a:t>
            </a:fld>
            <a:endParaRPr lang="en-GB"/>
          </a:p>
        </p:txBody>
      </p:sp>
    </p:spTree>
    <p:extLst>
      <p:ext uri="{BB962C8B-B14F-4D97-AF65-F5344CB8AC3E}">
        <p14:creationId xmlns:p14="http://schemas.microsoft.com/office/powerpoint/2010/main" val="1036912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32C494-CD7D-9BBF-A9CD-8C9DD1C2F4A4}"/>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3" name="Footer Placeholder 2">
            <a:extLst>
              <a:ext uri="{FF2B5EF4-FFF2-40B4-BE49-F238E27FC236}">
                <a16:creationId xmlns:a16="http://schemas.microsoft.com/office/drawing/2014/main" id="{D4E29619-4AFC-7F95-0699-6300BF69AB9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3FAE51-D58F-2524-6421-16E5F1875F07}"/>
              </a:ext>
            </a:extLst>
          </p:cNvPr>
          <p:cNvSpPr>
            <a:spLocks noGrp="1"/>
          </p:cNvSpPr>
          <p:nvPr>
            <p:ph type="sldNum" sz="quarter" idx="12"/>
          </p:nvPr>
        </p:nvSpPr>
        <p:spPr/>
        <p:txBody>
          <a:bodyPr/>
          <a:lstStyle/>
          <a:p>
            <a:fld id="{DDC9A15A-FE94-42C5-83CD-AFA721EBD762}" type="slidenum">
              <a:rPr lang="en-GB" smtClean="0"/>
              <a:t>‹#›</a:t>
            </a:fld>
            <a:endParaRPr lang="en-GB"/>
          </a:p>
        </p:txBody>
      </p:sp>
    </p:spTree>
    <p:extLst>
      <p:ext uri="{BB962C8B-B14F-4D97-AF65-F5344CB8AC3E}">
        <p14:creationId xmlns:p14="http://schemas.microsoft.com/office/powerpoint/2010/main" val="98024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91BAD-D194-BB8A-7C79-1C5D6EE394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AC6A433-CECA-B520-5177-B5FC0E70F0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1B28CCE-3876-9A28-7A7D-637A7AA69F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373439-60CB-CFAC-DEC0-FC7AA9302B90}"/>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6" name="Footer Placeholder 5">
            <a:extLst>
              <a:ext uri="{FF2B5EF4-FFF2-40B4-BE49-F238E27FC236}">
                <a16:creationId xmlns:a16="http://schemas.microsoft.com/office/drawing/2014/main" id="{7F0B8150-7DBC-D237-415C-C86A6877067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2BD6A90-8CE4-510B-81B2-F558473AEE41}"/>
              </a:ext>
            </a:extLst>
          </p:cNvPr>
          <p:cNvSpPr>
            <a:spLocks noGrp="1"/>
          </p:cNvSpPr>
          <p:nvPr>
            <p:ph type="sldNum" sz="quarter" idx="12"/>
          </p:nvPr>
        </p:nvSpPr>
        <p:spPr/>
        <p:txBody>
          <a:bodyPr/>
          <a:lstStyle/>
          <a:p>
            <a:fld id="{DDC9A15A-FE94-42C5-83CD-AFA721EBD762}" type="slidenum">
              <a:rPr lang="en-GB" smtClean="0"/>
              <a:t>‹#›</a:t>
            </a:fld>
            <a:endParaRPr lang="en-GB"/>
          </a:p>
        </p:txBody>
      </p:sp>
    </p:spTree>
    <p:extLst>
      <p:ext uri="{BB962C8B-B14F-4D97-AF65-F5344CB8AC3E}">
        <p14:creationId xmlns:p14="http://schemas.microsoft.com/office/powerpoint/2010/main" val="2129765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FF76F-F624-5592-FB91-9AD0BB2546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6805D77-2BB0-DBD2-AE68-7F55F530C9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DF9A70-E300-1CBA-ECF0-7C025EFDDE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76FA87-DB0C-2682-6079-A6F4A560FEF1}"/>
              </a:ext>
            </a:extLst>
          </p:cNvPr>
          <p:cNvSpPr>
            <a:spLocks noGrp="1"/>
          </p:cNvSpPr>
          <p:nvPr>
            <p:ph type="dt" sz="half" idx="10"/>
          </p:nvPr>
        </p:nvSpPr>
        <p:spPr/>
        <p:txBody>
          <a:bodyPr/>
          <a:lstStyle/>
          <a:p>
            <a:fld id="{3EAF5E4F-1FEC-43E1-9501-6847145D1AE8}" type="datetimeFigureOut">
              <a:rPr lang="en-GB" smtClean="0"/>
              <a:t>09/09/2026</a:t>
            </a:fld>
            <a:endParaRPr lang="en-GB"/>
          </a:p>
        </p:txBody>
      </p:sp>
      <p:sp>
        <p:nvSpPr>
          <p:cNvPr id="6" name="Footer Placeholder 5">
            <a:extLst>
              <a:ext uri="{FF2B5EF4-FFF2-40B4-BE49-F238E27FC236}">
                <a16:creationId xmlns:a16="http://schemas.microsoft.com/office/drawing/2014/main" id="{F20C49D5-CEA9-254C-22FA-14C88DE4C2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3C36C9-DB82-1656-F7ED-13A03663848B}"/>
              </a:ext>
            </a:extLst>
          </p:cNvPr>
          <p:cNvSpPr>
            <a:spLocks noGrp="1"/>
          </p:cNvSpPr>
          <p:nvPr>
            <p:ph type="sldNum" sz="quarter" idx="12"/>
          </p:nvPr>
        </p:nvSpPr>
        <p:spPr/>
        <p:txBody>
          <a:bodyPr/>
          <a:lstStyle/>
          <a:p>
            <a:fld id="{DDC9A15A-FE94-42C5-83CD-AFA721EBD762}" type="slidenum">
              <a:rPr lang="en-GB" smtClean="0"/>
              <a:t>‹#›</a:t>
            </a:fld>
            <a:endParaRPr lang="en-GB"/>
          </a:p>
        </p:txBody>
      </p:sp>
    </p:spTree>
    <p:extLst>
      <p:ext uri="{BB962C8B-B14F-4D97-AF65-F5344CB8AC3E}">
        <p14:creationId xmlns:p14="http://schemas.microsoft.com/office/powerpoint/2010/main" val="23651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E81DC3-E9DF-6850-A000-BA84859FCC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6E77BA2-4D9A-ADBB-6A5D-4275BEAD7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BB2E01-7A7B-9293-70F5-BC56A0DEE7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EAF5E4F-1FEC-43E1-9501-6847145D1AE8}" type="datetimeFigureOut">
              <a:rPr lang="en-GB" smtClean="0"/>
              <a:t>09/09/2026</a:t>
            </a:fld>
            <a:endParaRPr lang="en-GB"/>
          </a:p>
        </p:txBody>
      </p:sp>
      <p:sp>
        <p:nvSpPr>
          <p:cNvPr id="5" name="Footer Placeholder 4">
            <a:extLst>
              <a:ext uri="{FF2B5EF4-FFF2-40B4-BE49-F238E27FC236}">
                <a16:creationId xmlns:a16="http://schemas.microsoft.com/office/drawing/2014/main" id="{3FCD46F8-54FB-713B-932C-139F28760E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0E95695-C9FB-B490-7D26-D19E54EB34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C9A15A-FE94-42C5-83CD-AFA721EBD762}" type="slidenum">
              <a:rPr lang="en-GB" smtClean="0"/>
              <a:t>‹#›</a:t>
            </a:fld>
            <a:endParaRPr lang="en-GB"/>
          </a:p>
        </p:txBody>
      </p:sp>
      <p:sp>
        <p:nvSpPr>
          <p:cNvPr id="9" name="TextBox 8">
            <a:extLst>
              <a:ext uri="{FF2B5EF4-FFF2-40B4-BE49-F238E27FC236}">
                <a16:creationId xmlns:a16="http://schemas.microsoft.com/office/drawing/2014/main" id="{E3E30B0E-0644-71C7-A355-461165865335}"/>
              </a:ext>
            </a:extLst>
          </p:cNvPr>
          <p:cNvSpPr txBox="1"/>
          <p:nvPr userDrawn="1">
            <p:extLst>
              <p:ext uri="{1162E1C5-73C7-4A58-AE30-91384D911F3F}">
                <p184:classification xmlns:p184="http://schemas.microsoft.com/office/powerpoint/2018/4/main" val="hdr"/>
              </p:ext>
            </p:extLst>
          </p:nvPr>
        </p:nvSpPr>
        <p:spPr>
          <a:xfrm>
            <a:off x="5094288" y="6350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
        <p:nvSpPr>
          <p:cNvPr id="10" name="TextBox 9">
            <a:extLst>
              <a:ext uri="{FF2B5EF4-FFF2-40B4-BE49-F238E27FC236}">
                <a16:creationId xmlns:a16="http://schemas.microsoft.com/office/drawing/2014/main" id="{53253616-8F00-BD11-2429-8B7251AEC3C2}"/>
              </a:ext>
            </a:extLst>
          </p:cNvPr>
          <p:cNvSpPr txBox="1"/>
          <p:nvPr userDrawn="1">
            <p:extLst>
              <p:ext uri="{1162E1C5-73C7-4A58-AE30-91384D911F3F}">
                <p184:classification xmlns:p184="http://schemas.microsoft.com/office/powerpoint/2018/4/main" val="ftr"/>
              </p:ext>
            </p:extLst>
          </p:nvPr>
        </p:nvSpPr>
        <p:spPr>
          <a:xfrm>
            <a:off x="5094288" y="662686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Tree>
    <p:extLst>
      <p:ext uri="{BB962C8B-B14F-4D97-AF65-F5344CB8AC3E}">
        <p14:creationId xmlns:p14="http://schemas.microsoft.com/office/powerpoint/2010/main" val="3936146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249451-1D78-112B-BC05-616BF145BE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BA7CABD-EA82-7A17-DF6C-BB5EE64D53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F3DB049-E0C8-FFCC-31C3-9091DBAEDD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2861875-7976-4180-9B90-50CEE2EA7042}" type="datetime1">
              <a:rPr lang="en-GB" smtClean="0"/>
              <a:t>09/09/2026</a:t>
            </a:fld>
            <a:endParaRPr lang="en-GB"/>
          </a:p>
        </p:txBody>
      </p:sp>
      <p:sp>
        <p:nvSpPr>
          <p:cNvPr id="5" name="Footer Placeholder 4">
            <a:extLst>
              <a:ext uri="{FF2B5EF4-FFF2-40B4-BE49-F238E27FC236}">
                <a16:creationId xmlns:a16="http://schemas.microsoft.com/office/drawing/2014/main" id="{6EA720BE-32AF-3CF2-04E8-259955E1CE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378E7B1-A155-E759-F80F-2469E398FB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678CB30-80A0-418B-9A5D-A6A40D93D571}" type="slidenum">
              <a:rPr lang="en-GB" smtClean="0"/>
              <a:t>‹#›</a:t>
            </a:fld>
            <a:endParaRPr lang="en-GB"/>
          </a:p>
        </p:txBody>
      </p:sp>
      <p:pic>
        <p:nvPicPr>
          <p:cNvPr id="7" name="Picture 6" descr="A white background with red and blue lines&#10;&#10;AI-generated content may be incorrect.">
            <a:extLst>
              <a:ext uri="{FF2B5EF4-FFF2-40B4-BE49-F238E27FC236}">
                <a16:creationId xmlns:a16="http://schemas.microsoft.com/office/drawing/2014/main" id="{50CE4188-477B-5DAD-F863-3F52D893573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8" name="Slide Number Placeholder 3">
            <a:extLst>
              <a:ext uri="{FF2B5EF4-FFF2-40B4-BE49-F238E27FC236}">
                <a16:creationId xmlns:a16="http://schemas.microsoft.com/office/drawing/2014/main" id="{6086E2AF-56F0-A93F-43C1-18C580269EE0}"/>
              </a:ext>
            </a:extLst>
          </p:cNvPr>
          <p:cNvSpPr txBox="1">
            <a:spLocks/>
          </p:cNvSpPr>
          <p:nvPr userDrawn="1"/>
        </p:nvSpPr>
        <p:spPr>
          <a:xfrm>
            <a:off x="8966200" y="6237817"/>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678CB30-80A0-418B-9A5D-A6A40D93D571}" type="slidenum">
              <a:rPr lang="en-GB" smtClean="0"/>
              <a:pPr/>
              <a:t>‹#›</a:t>
            </a:fld>
            <a:endParaRPr lang="en-GB"/>
          </a:p>
        </p:txBody>
      </p:sp>
      <p:sp>
        <p:nvSpPr>
          <p:cNvPr id="11" name="TextBox 10">
            <a:extLst>
              <a:ext uri="{FF2B5EF4-FFF2-40B4-BE49-F238E27FC236}">
                <a16:creationId xmlns:a16="http://schemas.microsoft.com/office/drawing/2014/main" id="{9CB85785-FBEB-3144-ADA3-BD310E6F3792}"/>
              </a:ext>
            </a:extLst>
          </p:cNvPr>
          <p:cNvSpPr txBox="1"/>
          <p:nvPr userDrawn="1">
            <p:extLst>
              <p:ext uri="{1162E1C5-73C7-4A58-AE30-91384D911F3F}">
                <p184:classification xmlns:p184="http://schemas.microsoft.com/office/powerpoint/2018/4/main" val="hdr"/>
              </p:ext>
            </p:extLst>
          </p:nvPr>
        </p:nvSpPr>
        <p:spPr>
          <a:xfrm>
            <a:off x="5094288" y="6350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
        <p:nvSpPr>
          <p:cNvPr id="12" name="TextBox 11">
            <a:extLst>
              <a:ext uri="{FF2B5EF4-FFF2-40B4-BE49-F238E27FC236}">
                <a16:creationId xmlns:a16="http://schemas.microsoft.com/office/drawing/2014/main" id="{BA98EBF1-A9A7-E668-3129-B5157755344C}"/>
              </a:ext>
            </a:extLst>
          </p:cNvPr>
          <p:cNvSpPr txBox="1"/>
          <p:nvPr userDrawn="1">
            <p:extLst>
              <p:ext uri="{1162E1C5-73C7-4A58-AE30-91384D911F3F}">
                <p184:classification xmlns:p184="http://schemas.microsoft.com/office/powerpoint/2018/4/main" val="ftr"/>
              </p:ext>
            </p:extLst>
          </p:nvPr>
        </p:nvSpPr>
        <p:spPr>
          <a:xfrm>
            <a:off x="5094288" y="662686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Tree>
    <p:extLst>
      <p:ext uri="{BB962C8B-B14F-4D97-AF65-F5344CB8AC3E}">
        <p14:creationId xmlns:p14="http://schemas.microsoft.com/office/powerpoint/2010/main" val="428401134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70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onsult.education.gov.uk/funding-policy-unit/upfront-funding-for-mainstream-schools-creating-a/" TargetMode="External"/><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hyperlink" Target="https://consult.education.gov.uk/accountability-and-special-schools/send-reform-education-other-than-at-schoo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children standing together&#10;&#10;AI-generated content may be incorrect.">
            <a:extLst>
              <a:ext uri="{FF2B5EF4-FFF2-40B4-BE49-F238E27FC236}">
                <a16:creationId xmlns:a16="http://schemas.microsoft.com/office/drawing/2014/main" id="{AE58D50B-F0A0-4043-F3D1-7646E4F236C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110CCA84-9614-0CA4-BBC7-0E15F1ABA4F0}"/>
              </a:ext>
            </a:extLst>
          </p:cNvPr>
          <p:cNvSpPr txBox="1"/>
          <p:nvPr/>
        </p:nvSpPr>
        <p:spPr>
          <a:xfrm>
            <a:off x="838199" y="2489197"/>
            <a:ext cx="5112895" cy="2246769"/>
          </a:xfrm>
          <a:prstGeom prst="rect">
            <a:avLst/>
          </a:prstGeom>
          <a:noFill/>
        </p:spPr>
        <p:txBody>
          <a:bodyPr wrap="square" rtlCol="0">
            <a:spAutoFit/>
          </a:bodyPr>
          <a:lstStyle/>
          <a:p>
            <a:r>
              <a:rPr lang="en-GB" sz="2800" b="1" dirty="0">
                <a:solidFill>
                  <a:srgbClr val="DA4262"/>
                </a:solidFill>
                <a:latin typeface="Arial" panose="020B0604020202020204" pitchFamily="34" charset="0"/>
                <a:cs typeface="Arial" panose="020B0604020202020204" pitchFamily="34" charset="0"/>
              </a:rPr>
              <a:t>SEND Reform</a:t>
            </a:r>
          </a:p>
          <a:p>
            <a:endParaRPr lang="en-GB" sz="2800" b="1" dirty="0">
              <a:solidFill>
                <a:srgbClr val="DA4262"/>
              </a:solidFill>
              <a:latin typeface="Arial" panose="020B0604020202020204" pitchFamily="34" charset="0"/>
              <a:cs typeface="Arial" panose="020B0604020202020204" pitchFamily="34" charset="0"/>
            </a:endParaRPr>
          </a:p>
          <a:p>
            <a:r>
              <a:rPr lang="en-GB" sz="2800" b="1" dirty="0">
                <a:solidFill>
                  <a:srgbClr val="DA4262"/>
                </a:solidFill>
                <a:latin typeface="Arial" panose="020B0604020202020204" pitchFamily="34" charset="0"/>
                <a:cs typeface="Arial" panose="020B0604020202020204" pitchFamily="34" charset="0"/>
              </a:rPr>
              <a:t>Education Otherwise Than At School (EOTAS) consultation</a:t>
            </a:r>
          </a:p>
        </p:txBody>
      </p:sp>
    </p:spTree>
    <p:extLst>
      <p:ext uri="{BB962C8B-B14F-4D97-AF65-F5344CB8AC3E}">
        <p14:creationId xmlns:p14="http://schemas.microsoft.com/office/powerpoint/2010/main" val="2712449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D46C1-9E81-23AD-160D-25E1B51B8E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D8DED3-92EB-C1B7-FA5B-46B800D16F42}"/>
              </a:ext>
            </a:extLst>
          </p:cNvPr>
          <p:cNvSpPr>
            <a:spLocks noGrp="1"/>
          </p:cNvSpPr>
          <p:nvPr>
            <p:ph type="title"/>
          </p:nvPr>
        </p:nvSpPr>
        <p:spPr>
          <a:xfrm>
            <a:off x="464611" y="1202884"/>
            <a:ext cx="11262777" cy="452786"/>
          </a:xfrm>
        </p:spPr>
        <p:txBody>
          <a:bodyPr>
            <a:normAutofit/>
          </a:bodyPr>
          <a:lstStyle/>
          <a:p>
            <a:r>
              <a:rPr lang="en-GB" sz="2000" b="1">
                <a:solidFill>
                  <a:schemeClr val="accent1">
                    <a:lumMod val="75000"/>
                  </a:schemeClr>
                </a:solidFill>
                <a:latin typeface="Arial" panose="020B0604020202020204" pitchFamily="34" charset="0"/>
              </a:rPr>
              <a:t>How do these consultations relate to the overarching SEND reform consultation? </a:t>
            </a:r>
          </a:p>
        </p:txBody>
      </p:sp>
      <p:sp>
        <p:nvSpPr>
          <p:cNvPr id="2" name="TextBox 1">
            <a:extLst>
              <a:ext uri="{FF2B5EF4-FFF2-40B4-BE49-F238E27FC236}">
                <a16:creationId xmlns:a16="http://schemas.microsoft.com/office/drawing/2014/main" id="{AEFA850C-E577-4F5C-5E58-57801257CCFE}"/>
              </a:ext>
            </a:extLst>
          </p:cNvPr>
          <p:cNvSpPr txBox="1"/>
          <p:nvPr/>
        </p:nvSpPr>
        <p:spPr>
          <a:xfrm>
            <a:off x="445293" y="1796603"/>
            <a:ext cx="11262777" cy="3777957"/>
          </a:xfrm>
          <a:prstGeom prst="rect">
            <a:avLst/>
          </a:prstGeom>
          <a:noFill/>
        </p:spPr>
        <p:txBody>
          <a:bodyPr wrap="square" rtlCol="0">
            <a:spAutoFit/>
          </a:bodyPr>
          <a:lstStyle/>
          <a:p>
            <a:pPr marL="0" marR="0" lvl="0" indent="0" algn="l" defTabSz="914400" rtl="0" eaLnBrk="1" fontAlgn="base" latinLnBrk="0" hangingPunct="1">
              <a:lnSpc>
                <a:spcPct val="110000"/>
              </a:lnSpc>
              <a:spcBef>
                <a:spcPts val="0"/>
              </a:spcBef>
              <a:spcAft>
                <a:spcPts val="0"/>
              </a:spcAft>
              <a:buClrTx/>
              <a:buSzTx/>
              <a:buFontTx/>
              <a:buNone/>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want to get these reforms right. That means listening to the people with the most experience of how the current system works and where it falls short.</a:t>
            </a:r>
          </a:p>
          <a:p>
            <a:pPr marL="0" marR="0" lvl="0" indent="0" algn="l" defTabSz="914400" rtl="0" eaLnBrk="1" fontAlgn="base" latinLnBrk="0" hangingPunct="1">
              <a:lnSpc>
                <a:spcPct val="110000"/>
              </a:lnSpc>
              <a:spcBef>
                <a:spcPts val="0"/>
              </a:spcBef>
              <a:spcAft>
                <a:spcPts val="0"/>
              </a:spcAft>
              <a:buClrTx/>
              <a:buSzTx/>
              <a:buFontTx/>
              <a:buNone/>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10000"/>
              </a:lnSpc>
              <a:spcBef>
                <a:spcPts val="0"/>
              </a:spcBef>
              <a:spcAft>
                <a:spcPts val="0"/>
              </a:spcAft>
              <a:buClrTx/>
              <a:buSzTx/>
              <a:buFontTx/>
              <a:buNone/>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received thousands of responses to the overarching SEND reform consultation, which closed in May, and held more than 200 engagement events with young people, parents and carers, and professionals across the system. </a:t>
            </a:r>
          </a:p>
          <a:p>
            <a:pPr marL="0" marR="0" lvl="0" indent="0" algn="l" defTabSz="914400" rtl="0" eaLnBrk="1" fontAlgn="base" latinLnBrk="0" hangingPunct="1">
              <a:lnSpc>
                <a:spcPct val="110000"/>
              </a:lnSpc>
              <a:spcBef>
                <a:spcPts val="0"/>
              </a:spcBef>
              <a:spcAft>
                <a:spcPts val="0"/>
              </a:spcAft>
              <a:buClrTx/>
              <a:buSzTx/>
              <a:buFontTx/>
              <a:buNone/>
              <a:tabLst/>
              <a:defRPr/>
            </a:pPr>
            <a:endParaRPr lang="en-GB" sz="1550">
              <a:solidFill>
                <a:prstClr val="black"/>
              </a:solidFill>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10000"/>
              </a:lnSpc>
              <a:spcBef>
                <a:spcPts val="0"/>
              </a:spcBef>
              <a:spcAft>
                <a:spcPts val="0"/>
              </a:spcAft>
              <a:buClrTx/>
              <a:buSzTx/>
              <a:buFontTx/>
              <a:buNone/>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will continue to work closely with everyone with a stake in our education system to make it work for all our children and young people.</a:t>
            </a:r>
          </a:p>
          <a:p>
            <a:pPr marL="0" marR="0" lvl="0" indent="0" algn="l" defTabSz="914400" rtl="0" eaLnBrk="1" fontAlgn="base" latinLnBrk="0" hangingPunct="1">
              <a:lnSpc>
                <a:spcPct val="110000"/>
              </a:lnSpc>
              <a:spcBef>
                <a:spcPts val="0"/>
              </a:spcBef>
              <a:spcAft>
                <a:spcPts val="0"/>
              </a:spcAft>
              <a:buClrTx/>
              <a:buSzTx/>
              <a:buFontTx/>
              <a:buNone/>
              <a:tabLst/>
              <a:defRPr/>
            </a:pPr>
            <a:endParaRPr lang="en-GB" sz="1550">
              <a:solidFill>
                <a:prstClr val="black"/>
              </a:solidFill>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10000"/>
              </a:lnSpc>
              <a:spcBef>
                <a:spcPts val="0"/>
              </a:spcBef>
              <a:spcAft>
                <a:spcPts val="0"/>
              </a:spcAft>
              <a:buClrTx/>
              <a:buSzTx/>
              <a:buFontTx/>
              <a:buNone/>
              <a:tabLst/>
              <a:defRPr/>
            </a:pPr>
            <a:r>
              <a:rPr lang="en-GB" sz="1550">
                <a:solidFill>
                  <a:prstClr val="black"/>
                </a:solidFill>
                <a:latin typeface="Arial" panose="020B0604020202020204" pitchFamily="34" charset="0"/>
                <a:cs typeface="Arial" panose="020B0604020202020204" pitchFamily="34" charset="0"/>
              </a:rPr>
              <a:t>You can respond to the current live consultations, which are both open until 18 September, here: </a:t>
            </a:r>
          </a:p>
          <a:p>
            <a:pPr marL="0" marR="0" lvl="0" indent="0" algn="l" defTabSz="914400" rtl="0" eaLnBrk="1" fontAlgn="base" latinLnBrk="0" hangingPunct="1">
              <a:lnSpc>
                <a:spcPct val="110000"/>
              </a:lnSpc>
              <a:spcBef>
                <a:spcPts val="0"/>
              </a:spcBef>
              <a:spcAft>
                <a:spcPts val="0"/>
              </a:spcAft>
              <a:buClrTx/>
              <a:buSzTx/>
              <a:buFontTx/>
              <a:buNone/>
              <a:tabLst/>
              <a:defRPr/>
            </a:pPr>
            <a:endParaRPr lang="en-GB" sz="1550">
              <a:solidFill>
                <a:prstClr val="black"/>
              </a:solidFill>
              <a:latin typeface="Arial" panose="020B0604020202020204" pitchFamily="34" charset="0"/>
              <a:cs typeface="Arial" panose="020B0604020202020204" pitchFamily="34" charset="0"/>
            </a:endParaRPr>
          </a:p>
          <a:p>
            <a:pPr marL="285750" lvl="0" indent="-285750" fontAlgn="base">
              <a:lnSpc>
                <a:spcPct val="110000"/>
              </a:lnSpc>
              <a:buFont typeface="Arial" panose="020B0604020202020204" pitchFamily="34" charset="0"/>
              <a:buChar char="•"/>
              <a:defRPr/>
            </a:pPr>
            <a:r>
              <a:rPr lang="en-GB" sz="1600">
                <a:hlinkClick r:id="rId3"/>
              </a:rPr>
              <a:t>Upfront funding for mainstream schools: creating a 'local SEND inclusion formula' - Department for Education - Citizen Space</a:t>
            </a:r>
            <a:endParaRPr lang="en-GB" sz="1600">
              <a:solidFill>
                <a:prstClr val="black"/>
              </a:solidFill>
              <a:latin typeface="Arial" panose="020B0604020202020204" pitchFamily="34" charset="0"/>
              <a:cs typeface="Arial" panose="020B0604020202020204" pitchFamily="34" charset="0"/>
            </a:endParaRPr>
          </a:p>
          <a:p>
            <a:pPr marL="285750" lvl="0" indent="-285750" fontAlgn="base">
              <a:lnSpc>
                <a:spcPct val="110000"/>
              </a:lnSpc>
              <a:buFont typeface="Arial" panose="020B0604020202020204" pitchFamily="34" charset="0"/>
              <a:buChar char="•"/>
              <a:defRPr/>
            </a:pPr>
            <a:r>
              <a:rPr lang="en-GB" sz="1600">
                <a:hlinkClick r:id="rId4"/>
              </a:rPr>
              <a:t>SEND reform: education otherwise than at school - Department for Education - Citizen Space</a:t>
            </a:r>
            <a:endParaRPr lang="en-GB" sz="155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2179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13AF5-1993-75C0-60B8-A0E27D07DAF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E05F31E-A0B5-715C-4CD4-239C391BA358}"/>
              </a:ext>
            </a:extLst>
          </p:cNvPr>
          <p:cNvSpPr>
            <a:spLocks noGrp="1"/>
          </p:cNvSpPr>
          <p:nvPr>
            <p:ph type="title"/>
          </p:nvPr>
        </p:nvSpPr>
        <p:spPr>
          <a:xfrm>
            <a:off x="464611" y="1202884"/>
            <a:ext cx="11262777" cy="452786"/>
          </a:xfrm>
        </p:spPr>
        <p:txBody>
          <a:bodyPr>
            <a:normAutofit/>
          </a:bodyPr>
          <a:lstStyle/>
          <a:p>
            <a:r>
              <a:rPr lang="en-GB" sz="2000" b="1">
                <a:solidFill>
                  <a:schemeClr val="accent1">
                    <a:lumMod val="75000"/>
                  </a:schemeClr>
                </a:solidFill>
                <a:latin typeface="Arial" panose="020B0604020202020204" pitchFamily="34" charset="0"/>
              </a:rPr>
              <a:t>Education Otherwise Than At School (EOTAS) consultation</a:t>
            </a:r>
          </a:p>
        </p:txBody>
      </p:sp>
      <p:sp>
        <p:nvSpPr>
          <p:cNvPr id="2" name="TextBox 1">
            <a:extLst>
              <a:ext uri="{FF2B5EF4-FFF2-40B4-BE49-F238E27FC236}">
                <a16:creationId xmlns:a16="http://schemas.microsoft.com/office/drawing/2014/main" id="{FC953789-5F00-86C1-A07E-C3D0D6BB75C4}"/>
              </a:ext>
            </a:extLst>
          </p:cNvPr>
          <p:cNvSpPr txBox="1"/>
          <p:nvPr/>
        </p:nvSpPr>
        <p:spPr>
          <a:xfrm>
            <a:off x="445293" y="1796603"/>
            <a:ext cx="11262777" cy="4702826"/>
          </a:xfrm>
          <a:prstGeom prst="rect">
            <a:avLst/>
          </a:prstGeom>
          <a:noFill/>
        </p:spPr>
        <p:txBody>
          <a:bodyPr wrap="square" rtlCol="0">
            <a:spAutoFit/>
          </a:bodyPr>
          <a:lstStyle/>
          <a:p>
            <a:pPr fontAlgn="base">
              <a:lnSpc>
                <a:spcPct val="110000"/>
              </a:lnSpc>
            </a:pPr>
            <a:r>
              <a:rPr lang="en-GB" sz="1550">
                <a:latin typeface="Arial" panose="020B0604020202020204" pitchFamily="34" charset="0"/>
                <a:cs typeface="Arial" panose="020B0604020202020204" pitchFamily="34" charset="0"/>
              </a:rPr>
              <a:t>As we consider the responses to our overarching SEND reform consultation, we're now asking for your views on how the government can better support children and young people whose Education, Health and Care Plan (EHCP) has set out that they should be educated outside a school or college setting (sometimes called Education Otherwise Than At School or EOTAS).</a:t>
            </a:r>
          </a:p>
          <a:p>
            <a:pPr fontAlgn="base">
              <a:lnSpc>
                <a:spcPct val="110000"/>
              </a:lnSpc>
            </a:pPr>
            <a:r>
              <a:rPr lang="en-GB" sz="1550">
                <a:latin typeface="Arial" panose="020B0604020202020204" pitchFamily="34" charset="0"/>
                <a:cs typeface="Arial" panose="020B0604020202020204" pitchFamily="34" charset="0"/>
              </a:rPr>
              <a:t>  </a:t>
            </a:r>
          </a:p>
          <a:p>
            <a:pPr fontAlgn="base">
              <a:lnSpc>
                <a:spcPct val="110000"/>
              </a:lnSpc>
            </a:pPr>
            <a:r>
              <a:rPr lang="en-GB" sz="1550">
                <a:latin typeface="Arial" panose="020B0604020202020204" pitchFamily="34" charset="0"/>
                <a:cs typeface="Arial" panose="020B0604020202020204" pitchFamily="34" charset="0"/>
              </a:rPr>
              <a:t>The current EOTAS consultation also covers support for children who can't attend school because of health needs as well as how schools and local authorities use accredited online education providers for alternative provision </a:t>
            </a:r>
          </a:p>
          <a:p>
            <a:pPr marL="285750" indent="-285750" fontAlgn="base">
              <a:lnSpc>
                <a:spcPct val="110000"/>
              </a:lnSpc>
              <a:buFont typeface="Arial" panose="020B0604020202020204" pitchFamily="34" charset="0"/>
              <a:buChar char="•"/>
            </a:pPr>
            <a:endParaRPr lang="en-GB" sz="1550">
              <a:latin typeface="Arial" panose="020B0604020202020204" pitchFamily="34" charset="0"/>
              <a:cs typeface="Arial" panose="020B0604020202020204" pitchFamily="34" charset="0"/>
            </a:endParaRPr>
          </a:p>
          <a:p>
            <a:pPr fontAlgn="base">
              <a:lnSpc>
                <a:spcPct val="110000"/>
              </a:lnSpc>
            </a:pPr>
            <a:r>
              <a:rPr lang="en-GB" sz="1550">
                <a:latin typeface="Arial" panose="020B0604020202020204" pitchFamily="34" charset="0"/>
                <a:cs typeface="Arial" panose="020B0604020202020204" pitchFamily="34" charset="0"/>
              </a:rPr>
              <a:t>Our priority is for children who receive EOTAS to be well supported to achieve the best possible outcomes and wellbeing. Alongside the consultation, we’re doing additional research to understand better why young people need to access EOTAS, and what their outcomes and wellbeing look like at the moment. </a:t>
            </a:r>
          </a:p>
          <a:p>
            <a:pPr fontAlgn="base">
              <a:lnSpc>
                <a:spcPct val="110000"/>
              </a:lnSpc>
            </a:pPr>
            <a:endParaRPr lang="en-GB" sz="1550">
              <a:latin typeface="Arial" panose="020B0604020202020204" pitchFamily="34" charset="0"/>
              <a:cs typeface="Arial" panose="020B0604020202020204" pitchFamily="34" charset="0"/>
            </a:endParaRPr>
          </a:p>
          <a:p>
            <a:pPr fontAlgn="base">
              <a:lnSpc>
                <a:spcPct val="110000"/>
              </a:lnSpc>
            </a:pPr>
            <a:r>
              <a:rPr lang="en-GB" sz="1550" b="1">
                <a:latin typeface="Arial" panose="020B0604020202020204" pitchFamily="34" charset="0"/>
                <a:cs typeface="Arial" panose="020B0604020202020204" pitchFamily="34" charset="0"/>
              </a:rPr>
              <a:t>We want to hear from parents, carers, children and young people before anything changes. The consultation is open until 18 September. Nothing is changing now. If any changes are introduced, they would come into effect from September 2030 at the earliest, and only if approved by Parliament. </a:t>
            </a:r>
          </a:p>
          <a:p>
            <a:pPr fontAlgn="base">
              <a:lnSpc>
                <a:spcPct val="110000"/>
              </a:lnSpc>
            </a:pPr>
            <a:endParaRPr lang="en-GB" sz="1600" b="1">
              <a:latin typeface="Arial" panose="020B0604020202020204" pitchFamily="34" charset="0"/>
              <a:cs typeface="Arial" panose="020B0604020202020204" pitchFamily="34" charset="0"/>
            </a:endParaRPr>
          </a:p>
          <a:p>
            <a:endParaRPr lang="en-GB"/>
          </a:p>
        </p:txBody>
      </p:sp>
    </p:spTree>
    <p:extLst>
      <p:ext uri="{BB962C8B-B14F-4D97-AF65-F5344CB8AC3E}">
        <p14:creationId xmlns:p14="http://schemas.microsoft.com/office/powerpoint/2010/main" val="1393259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CFA5A-9704-FB20-C918-3B135A25CCF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57D718-5F0C-49F8-2CF6-3B542131244C}"/>
              </a:ext>
            </a:extLst>
          </p:cNvPr>
          <p:cNvSpPr>
            <a:spLocks noGrp="1"/>
          </p:cNvSpPr>
          <p:nvPr>
            <p:ph type="title"/>
          </p:nvPr>
        </p:nvSpPr>
        <p:spPr>
          <a:xfrm>
            <a:off x="464611" y="1202884"/>
            <a:ext cx="11262777" cy="452786"/>
          </a:xfrm>
        </p:spPr>
        <p:txBody>
          <a:bodyPr>
            <a:normAutofit/>
          </a:bodyPr>
          <a:lstStyle/>
          <a:p>
            <a:r>
              <a:rPr lang="en-GB" sz="2000" b="1">
                <a:solidFill>
                  <a:schemeClr val="accent1">
                    <a:lumMod val="75000"/>
                  </a:schemeClr>
                </a:solidFill>
                <a:latin typeface="Arial" panose="020B0604020202020204" pitchFamily="34" charset="0"/>
              </a:rPr>
              <a:t>What will happen for children, young people and families who currently receive EOTAS? </a:t>
            </a:r>
          </a:p>
        </p:txBody>
      </p:sp>
      <p:sp>
        <p:nvSpPr>
          <p:cNvPr id="2" name="TextBox 1">
            <a:extLst>
              <a:ext uri="{FF2B5EF4-FFF2-40B4-BE49-F238E27FC236}">
                <a16:creationId xmlns:a16="http://schemas.microsoft.com/office/drawing/2014/main" id="{17E58DB4-9580-73C5-E5EE-60613EEEC8C7}"/>
              </a:ext>
            </a:extLst>
          </p:cNvPr>
          <p:cNvSpPr txBox="1"/>
          <p:nvPr/>
        </p:nvSpPr>
        <p:spPr>
          <a:xfrm>
            <a:off x="445293" y="1796603"/>
            <a:ext cx="11262777" cy="4404796"/>
          </a:xfrm>
          <a:prstGeom prst="rect">
            <a:avLst/>
          </a:prstGeom>
          <a:noFill/>
        </p:spPr>
        <p:txBody>
          <a:bodyPr wrap="square" rtlCol="0">
            <a:spAutoFit/>
          </a:bodyPr>
          <a:lstStyle/>
          <a:p>
            <a:pPr marL="285750" indent="-285750" fontAlgn="base">
              <a:lnSpc>
                <a:spcPct val="110000"/>
              </a:lnSpc>
              <a:buFont typeface="Arial" panose="020B0604020202020204" pitchFamily="34" charset="0"/>
              <a:buChar char="•"/>
            </a:pPr>
            <a:r>
              <a:rPr lang="en-GB" sz="1550">
                <a:latin typeface="Arial" panose="020B0604020202020204" pitchFamily="34" charset="0"/>
                <a:cs typeface="Arial" panose="020B0604020202020204" pitchFamily="34" charset="0"/>
              </a:rPr>
              <a:t>Many families whose children currently receive EOTAS have been through a difficult journey, often involving placement breakdowns, long periods without the right support, and having to fight hard to get where they are now. </a:t>
            </a:r>
          </a:p>
          <a:p>
            <a:pPr marL="285750" indent="-285750" fontAlgn="base">
              <a:lnSpc>
                <a:spcPct val="110000"/>
              </a:lnSpc>
              <a:buFont typeface="Arial" panose="020B0604020202020204" pitchFamily="34" charset="0"/>
              <a:buChar char="•"/>
            </a:pPr>
            <a:endParaRPr lang="en-GB" sz="1550">
              <a:latin typeface="Arial" panose="020B0604020202020204" pitchFamily="34" charset="0"/>
              <a:cs typeface="Arial" panose="020B0604020202020204" pitchFamily="34" charset="0"/>
            </a:endParaRPr>
          </a:p>
          <a:p>
            <a:pPr marL="285750" indent="-285750" fontAlgn="base">
              <a:lnSpc>
                <a:spcPct val="110000"/>
              </a:lnSpc>
              <a:buFont typeface="Arial" panose="020B0604020202020204" pitchFamily="34" charset="0"/>
              <a:buChar char="•"/>
            </a:pPr>
            <a:r>
              <a:rPr lang="en-GB" sz="1550">
                <a:latin typeface="Arial" panose="020B0604020202020204" pitchFamily="34" charset="0"/>
                <a:cs typeface="Arial" panose="020B0604020202020204" pitchFamily="34" charset="0"/>
              </a:rPr>
              <a:t>Currently over 90% of children who receive EOTAS are over 11. Under these proposals, children of secondary school age and above who are already receiving EOTAS when the new system comes in would be able to continue with their existing arrangements. They will be offered voluntary support if they want to transition back to a school or college. </a:t>
            </a:r>
          </a:p>
          <a:p>
            <a:pPr marL="285750" indent="-285750" fontAlgn="base">
              <a:lnSpc>
                <a:spcPct val="110000"/>
              </a:lnSpc>
              <a:buFont typeface="Arial" panose="020B0604020202020204" pitchFamily="34" charset="0"/>
              <a:buChar char="•"/>
            </a:pPr>
            <a:endParaRPr lang="en-GB" sz="1550">
              <a:latin typeface="Arial" panose="020B0604020202020204" pitchFamily="34" charset="0"/>
              <a:cs typeface="Arial" panose="020B0604020202020204" pitchFamily="34" charset="0"/>
            </a:endParaRPr>
          </a:p>
          <a:p>
            <a:pPr marL="285750" indent="-285750" fontAlgn="base">
              <a:lnSpc>
                <a:spcPct val="110000"/>
              </a:lnSpc>
              <a:buFont typeface="Arial" panose="020B0604020202020204" pitchFamily="34" charset="0"/>
              <a:buChar char="•"/>
            </a:pPr>
            <a:r>
              <a:rPr lang="en-GB" sz="1550">
                <a:latin typeface="Arial" panose="020B0604020202020204" pitchFamily="34" charset="0"/>
                <a:cs typeface="Arial" panose="020B0604020202020204" pitchFamily="34" charset="0"/>
              </a:rPr>
              <a:t>For the small number of children in early years or primary school who receive EOTAS, we want to make sure there's a proper, supported process to consider what's best for them. </a:t>
            </a:r>
          </a:p>
          <a:p>
            <a:pPr marL="285750" indent="-285750" fontAlgn="base">
              <a:lnSpc>
                <a:spcPct val="110000"/>
              </a:lnSpc>
              <a:buFont typeface="Arial" panose="020B0604020202020204" pitchFamily="34" charset="0"/>
              <a:buChar char="•"/>
            </a:pPr>
            <a:endParaRPr lang="en-GB" sz="1550">
              <a:latin typeface="Arial" panose="020B0604020202020204" pitchFamily="34" charset="0"/>
              <a:cs typeface="Arial" panose="020B0604020202020204" pitchFamily="34" charset="0"/>
            </a:endParaRPr>
          </a:p>
          <a:p>
            <a:pPr marL="285750" indent="-285750" fontAlgn="base">
              <a:lnSpc>
                <a:spcPct val="110000"/>
              </a:lnSpc>
              <a:buFont typeface="Arial" panose="020B0604020202020204" pitchFamily="34" charset="0"/>
              <a:buChar char="•"/>
            </a:pPr>
            <a:r>
              <a:rPr lang="en-GB" sz="1550">
                <a:latin typeface="Arial" panose="020B0604020202020204" pitchFamily="34" charset="0"/>
                <a:cs typeface="Arial" panose="020B0604020202020204" pitchFamily="34" charset="0"/>
              </a:rPr>
              <a:t>An option we propose is to re-assess their needs at the end of primary. That might mean continuing with EOTAS as part of a new Specialist Provision Package, or through a supported transition arrangement. A transition arrangement would be overseen by an alternative provision school and would aim for a return to a school only where appropriate and achievable. There would be no time limit on such transitional arrangements. No child would simply be moved without consideration of their individual needs. </a:t>
            </a:r>
          </a:p>
          <a:p>
            <a:pPr fontAlgn="base">
              <a:lnSpc>
                <a:spcPct val="110000"/>
              </a:lnSpc>
            </a:pPr>
            <a:endParaRPr lang="en-GB"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4656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CE2E2-DBD7-3177-FF42-26CE953EF0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83C7280-CACB-D98D-E9F0-84D339691BD0}"/>
              </a:ext>
            </a:extLst>
          </p:cNvPr>
          <p:cNvSpPr>
            <a:spLocks noGrp="1"/>
          </p:cNvSpPr>
          <p:nvPr>
            <p:ph type="title"/>
          </p:nvPr>
        </p:nvSpPr>
        <p:spPr>
          <a:xfrm>
            <a:off x="464611" y="1106293"/>
            <a:ext cx="11262777" cy="452786"/>
          </a:xfrm>
        </p:spPr>
        <p:txBody>
          <a:bodyPr>
            <a:normAutofit/>
          </a:bodyPr>
          <a:lstStyle/>
          <a:p>
            <a:r>
              <a:rPr lang="en-GB" sz="2000" b="1">
                <a:solidFill>
                  <a:schemeClr val="accent1">
                    <a:lumMod val="75000"/>
                  </a:schemeClr>
                </a:solidFill>
                <a:latin typeface="Arial" panose="020B0604020202020204" pitchFamily="34" charset="0"/>
              </a:rPr>
              <a:t>What does the consultation propose? </a:t>
            </a:r>
          </a:p>
        </p:txBody>
      </p:sp>
      <p:sp>
        <p:nvSpPr>
          <p:cNvPr id="2" name="TextBox 1">
            <a:extLst>
              <a:ext uri="{FF2B5EF4-FFF2-40B4-BE49-F238E27FC236}">
                <a16:creationId xmlns:a16="http://schemas.microsoft.com/office/drawing/2014/main" id="{DE977549-FBCB-D5B3-2243-584A80D86F3A}"/>
              </a:ext>
            </a:extLst>
          </p:cNvPr>
          <p:cNvSpPr txBox="1"/>
          <p:nvPr/>
        </p:nvSpPr>
        <p:spPr>
          <a:xfrm>
            <a:off x="387338" y="1655670"/>
            <a:ext cx="11262777" cy="4802597"/>
          </a:xfrm>
          <a:prstGeom prst="rect">
            <a:avLst/>
          </a:prstGeom>
          <a:noFill/>
        </p:spPr>
        <p:txBody>
          <a:bodyPr wrap="square" rtlCol="0">
            <a:spAutoFit/>
          </a:bodyPr>
          <a:lstStyle/>
          <a:p>
            <a:pPr marL="285750" indent="-285750" fontAlgn="base">
              <a:lnSpc>
                <a:spcPct val="110000"/>
              </a:lnSpc>
              <a:buFont typeface="Arial" panose="020B0604020202020204" pitchFamily="34" charset="0"/>
              <a:buChar char="•"/>
            </a:pPr>
            <a:r>
              <a:rPr lang="en-GB" sz="1550" b="1" dirty="0">
                <a:latin typeface="Arial" panose="020B0604020202020204" pitchFamily="34" charset="0"/>
                <a:cs typeface="Arial" panose="020B0604020202020204" pitchFamily="34" charset="0"/>
              </a:rPr>
              <a:t>Earlier support  </a:t>
            </a:r>
            <a:r>
              <a:rPr lang="en-GB" sz="1550" dirty="0">
                <a:latin typeface="Arial" panose="020B0604020202020204" pitchFamily="34" charset="0"/>
                <a:cs typeface="Arial" panose="020B0604020202020204" pitchFamily="34" charset="0"/>
              </a:rPr>
              <a:t>so fewer children experience placement breakdowns or long periods out of education. We know that some children will still need EOTAS, and we want to make sure it's there for them when it's needed.</a:t>
            </a:r>
          </a:p>
          <a:p>
            <a:pPr marL="285750" indent="-285750" fontAlgn="base">
              <a:lnSpc>
                <a:spcPct val="110000"/>
              </a:lnSpc>
              <a:buFont typeface="Arial" panose="020B0604020202020204" pitchFamily="34" charset="0"/>
              <a:buChar char="•"/>
            </a:pPr>
            <a:endParaRPr lang="en-GB" sz="1550" dirty="0">
              <a:latin typeface="Arial" panose="020B0604020202020204" pitchFamily="34" charset="0"/>
              <a:cs typeface="Arial" panose="020B0604020202020204" pitchFamily="34" charset="0"/>
            </a:endParaRPr>
          </a:p>
          <a:p>
            <a:pPr marL="285750" indent="-285750" fontAlgn="base">
              <a:lnSpc>
                <a:spcPct val="110000"/>
              </a:lnSpc>
              <a:buFont typeface="Arial" panose="020B0604020202020204" pitchFamily="34" charset="0"/>
              <a:buChar char="•"/>
            </a:pPr>
            <a:r>
              <a:rPr lang="en-GB" sz="1550" b="1" dirty="0">
                <a:latin typeface="Arial" panose="020B0604020202020204" pitchFamily="34" charset="0"/>
                <a:cs typeface="Arial" panose="020B0604020202020204" pitchFamily="34" charset="0"/>
              </a:rPr>
              <a:t>Better quality provision </a:t>
            </a:r>
            <a:r>
              <a:rPr lang="en-GB" sz="1550" dirty="0">
                <a:latin typeface="Arial" panose="020B0604020202020204" pitchFamily="34" charset="0"/>
                <a:cs typeface="Arial" panose="020B0604020202020204" pitchFamily="34" charset="0"/>
              </a:rPr>
              <a:t>to ensure all EOTAS provision is safe, high quality, regularly reviewed, and focused on helping your child make progress and achieve their goals. </a:t>
            </a:r>
          </a:p>
          <a:p>
            <a:pPr marL="285750" indent="-285750" fontAlgn="base">
              <a:lnSpc>
                <a:spcPct val="110000"/>
              </a:lnSpc>
              <a:buFont typeface="Arial" panose="020B0604020202020204" pitchFamily="34" charset="0"/>
              <a:buChar char="•"/>
            </a:pPr>
            <a:endParaRPr lang="en-GB" sz="1550" dirty="0">
              <a:latin typeface="Arial" panose="020B0604020202020204" pitchFamily="34" charset="0"/>
              <a:cs typeface="Arial" panose="020B0604020202020204" pitchFamily="34" charset="0"/>
            </a:endParaRPr>
          </a:p>
          <a:p>
            <a:pPr marL="285750" indent="-285750" fontAlgn="base">
              <a:lnSpc>
                <a:spcPct val="110000"/>
              </a:lnSpc>
              <a:buFont typeface="Arial" panose="020B0604020202020204" pitchFamily="34" charset="0"/>
              <a:buChar char="•"/>
            </a:pPr>
            <a:r>
              <a:rPr lang="en-GB" sz="1550" b="1" dirty="0">
                <a:latin typeface="Arial" panose="020B0604020202020204" pitchFamily="34" charset="0"/>
                <a:cs typeface="Arial" panose="020B0604020202020204" pitchFamily="34" charset="0"/>
              </a:rPr>
              <a:t>Clearer responsibility and accountability </a:t>
            </a:r>
            <a:r>
              <a:rPr lang="en-GB" sz="1550" dirty="0">
                <a:latin typeface="Arial" panose="020B0604020202020204" pitchFamily="34" charset="0"/>
                <a:cs typeface="Arial" panose="020B0604020202020204" pitchFamily="34" charset="0"/>
              </a:rPr>
              <a:t>including looking at what role local authorities should play in having oversight of arrangements. </a:t>
            </a:r>
          </a:p>
          <a:p>
            <a:pPr fontAlgn="base">
              <a:lnSpc>
                <a:spcPct val="110000"/>
              </a:lnSpc>
            </a:pPr>
            <a:endParaRPr lang="en-GB" sz="1550" dirty="0">
              <a:latin typeface="Arial" panose="020B0604020202020204" pitchFamily="34" charset="0"/>
              <a:cs typeface="Arial" panose="020B0604020202020204" pitchFamily="34" charset="0"/>
            </a:endParaRPr>
          </a:p>
          <a:p>
            <a:pPr marL="285750" indent="-285750" fontAlgn="base">
              <a:lnSpc>
                <a:spcPct val="110000"/>
              </a:lnSpc>
              <a:buFont typeface="Arial" panose="020B0604020202020204" pitchFamily="34" charset="0"/>
              <a:buChar char="•"/>
            </a:pPr>
            <a:r>
              <a:rPr lang="en-GB" sz="1550" b="1" dirty="0">
                <a:latin typeface="Arial" panose="020B0604020202020204" pitchFamily="34" charset="0"/>
                <a:cs typeface="Arial" panose="020B0604020202020204" pitchFamily="34" charset="0"/>
              </a:rPr>
              <a:t>Higher standards for providers, </a:t>
            </a:r>
            <a:r>
              <a:rPr lang="en-GB" sz="1550" dirty="0">
                <a:latin typeface="Arial" panose="020B0604020202020204" pitchFamily="34" charset="0"/>
                <a:cs typeface="Arial" panose="020B0604020202020204" pitchFamily="34" charset="0"/>
              </a:rPr>
              <a:t>including looking at whether organisations delivering EOTAS provision should have to meet national quality standards, and how that should be checked.</a:t>
            </a:r>
          </a:p>
          <a:p>
            <a:pPr marL="285750" indent="-285750" fontAlgn="base">
              <a:lnSpc>
                <a:spcPct val="110000"/>
              </a:lnSpc>
              <a:buFont typeface="Arial" panose="020B0604020202020204" pitchFamily="34" charset="0"/>
              <a:buChar char="•"/>
            </a:pPr>
            <a:endParaRPr lang="en-GB" sz="1550" dirty="0">
              <a:latin typeface="Arial" panose="020B0604020202020204" pitchFamily="34" charset="0"/>
              <a:cs typeface="Arial" panose="020B0604020202020204" pitchFamily="34" charset="0"/>
            </a:endParaRPr>
          </a:p>
          <a:p>
            <a:pPr marL="285750" indent="-285750" fontAlgn="base">
              <a:lnSpc>
                <a:spcPct val="110000"/>
              </a:lnSpc>
              <a:buFont typeface="Arial" panose="020B0604020202020204" pitchFamily="34" charset="0"/>
              <a:buChar char="•"/>
            </a:pPr>
            <a:r>
              <a:rPr lang="en-GB" sz="1550" b="1" dirty="0">
                <a:latin typeface="Arial" panose="020B0604020202020204" pitchFamily="34" charset="0"/>
                <a:cs typeface="Arial" panose="020B0604020202020204" pitchFamily="34" charset="0"/>
              </a:rPr>
              <a:t>Supporting children with health needs </a:t>
            </a:r>
            <a:r>
              <a:rPr lang="en-GB" sz="1550" dirty="0">
                <a:latin typeface="Arial" panose="020B0604020202020204" pitchFamily="34" charset="0"/>
                <a:cs typeface="Arial" panose="020B0604020202020204" pitchFamily="34" charset="0"/>
              </a:rPr>
              <a:t>to provide support earlier, reduce delays in accessing help, keep children connected to learning during periods of absence and support a return to school where that's the right option </a:t>
            </a:r>
          </a:p>
          <a:p>
            <a:pPr marL="285750" indent="-285750" fontAlgn="base">
              <a:lnSpc>
                <a:spcPct val="110000"/>
              </a:lnSpc>
              <a:buFont typeface="Arial" panose="020B0604020202020204" pitchFamily="34" charset="0"/>
              <a:buChar char="•"/>
            </a:pPr>
            <a:endParaRPr lang="en-GB" sz="1550" dirty="0">
              <a:latin typeface="Arial" panose="020B0604020202020204" pitchFamily="34" charset="0"/>
              <a:cs typeface="Arial" panose="020B0604020202020204" pitchFamily="34" charset="0"/>
            </a:endParaRPr>
          </a:p>
          <a:p>
            <a:pPr marL="285750" indent="-285750" fontAlgn="base">
              <a:lnSpc>
                <a:spcPct val="110000"/>
              </a:lnSpc>
              <a:buFont typeface="Arial" panose="020B0604020202020204" pitchFamily="34" charset="0"/>
              <a:buChar char="•"/>
            </a:pPr>
            <a:r>
              <a:rPr lang="en-GB" sz="1550" b="1" dirty="0">
                <a:latin typeface="Arial" panose="020B0604020202020204" pitchFamily="34" charset="0"/>
                <a:cs typeface="Arial" panose="020B0604020202020204" pitchFamily="34" charset="0"/>
              </a:rPr>
              <a:t>Using online education safely </a:t>
            </a:r>
            <a:r>
              <a:rPr lang="en-GB" sz="1550" dirty="0">
                <a:latin typeface="Arial" panose="020B0604020202020204" pitchFamily="34" charset="0"/>
                <a:cs typeface="Arial" panose="020B0604020202020204" pitchFamily="34" charset="0"/>
              </a:rPr>
              <a:t>including clear expectations about how schools and local authorities use accredited online education providers for alternative provision.</a:t>
            </a:r>
          </a:p>
          <a:p>
            <a:pPr fontAlgn="base">
              <a:lnSpc>
                <a:spcPct val="110000"/>
              </a:lnSpc>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8540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EB52A-C4EB-338D-0128-86D1A700D416}"/>
            </a:ext>
          </a:extLst>
        </p:cNvPr>
        <p:cNvGrpSpPr/>
        <p:nvPr/>
      </p:nvGrpSpPr>
      <p:grpSpPr>
        <a:xfrm>
          <a:off x="0" y="0"/>
          <a:ext cx="0" cy="0"/>
          <a:chOff x="0" y="0"/>
          <a:chExt cx="0" cy="0"/>
        </a:xfrm>
      </p:grpSpPr>
      <p:pic>
        <p:nvPicPr>
          <p:cNvPr id="5" name="Picture 4" descr="A group of children standing together&#10;&#10;AI-generated content may be incorrect.">
            <a:extLst>
              <a:ext uri="{FF2B5EF4-FFF2-40B4-BE49-F238E27FC236}">
                <a16:creationId xmlns:a16="http://schemas.microsoft.com/office/drawing/2014/main" id="{E5AA56EB-70A2-B880-EB52-AB79460B038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24FA81C2-BA24-279D-7E27-79998831687B}"/>
              </a:ext>
            </a:extLst>
          </p:cNvPr>
          <p:cNvSpPr txBox="1"/>
          <p:nvPr/>
        </p:nvSpPr>
        <p:spPr>
          <a:xfrm>
            <a:off x="828471" y="2080635"/>
            <a:ext cx="5112895" cy="3323987"/>
          </a:xfrm>
          <a:prstGeom prst="rect">
            <a:avLst/>
          </a:prstGeom>
          <a:noFill/>
        </p:spPr>
        <p:txBody>
          <a:bodyPr wrap="square" rtlCol="0">
            <a:spAutoFit/>
          </a:bodyPr>
          <a:lstStyle/>
          <a:p>
            <a:r>
              <a:rPr lang="en-GB" sz="3000" b="1">
                <a:solidFill>
                  <a:srgbClr val="DA4262"/>
                </a:solidFill>
                <a:latin typeface="Arial" panose="020B0604020202020204" pitchFamily="34" charset="0"/>
                <a:cs typeface="Arial" panose="020B0604020202020204" pitchFamily="34" charset="0"/>
              </a:rPr>
              <a:t>SEND Reform</a:t>
            </a:r>
          </a:p>
          <a:p>
            <a:endParaRPr lang="en-GB" sz="3000" b="1">
              <a:solidFill>
                <a:srgbClr val="DA4262"/>
              </a:solidFill>
              <a:latin typeface="Arial" panose="020B0604020202020204" pitchFamily="34" charset="0"/>
              <a:cs typeface="Arial" panose="020B0604020202020204" pitchFamily="34" charset="0"/>
            </a:endParaRPr>
          </a:p>
          <a:p>
            <a:r>
              <a:rPr lang="en-GB" sz="3000" b="1">
                <a:solidFill>
                  <a:srgbClr val="DA4262"/>
                </a:solidFill>
                <a:latin typeface="Arial" panose="020B0604020202020204" pitchFamily="34" charset="0"/>
                <a:cs typeface="Arial" panose="020B0604020202020204" pitchFamily="34" charset="0"/>
              </a:rPr>
              <a:t>Upfront funding for mainstream schools: creating a ‘local SEND inclusion formula’ consultation</a:t>
            </a:r>
          </a:p>
        </p:txBody>
      </p:sp>
    </p:spTree>
    <p:extLst>
      <p:ext uri="{BB962C8B-B14F-4D97-AF65-F5344CB8AC3E}">
        <p14:creationId xmlns:p14="http://schemas.microsoft.com/office/powerpoint/2010/main" val="3999910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2F235-4C85-D485-E025-0E8887113AD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47AF96-2EE0-57A9-46E7-434B6C03F000}"/>
              </a:ext>
            </a:extLst>
          </p:cNvPr>
          <p:cNvSpPr>
            <a:spLocks noGrp="1"/>
          </p:cNvSpPr>
          <p:nvPr>
            <p:ph type="title"/>
          </p:nvPr>
        </p:nvSpPr>
        <p:spPr>
          <a:xfrm>
            <a:off x="464611" y="1202884"/>
            <a:ext cx="11262777" cy="452786"/>
          </a:xfrm>
        </p:spPr>
        <p:txBody>
          <a:bodyPr>
            <a:normAutofit/>
          </a:bodyPr>
          <a:lstStyle/>
          <a:p>
            <a:r>
              <a:rPr lang="en-GB" sz="2000" b="1">
                <a:solidFill>
                  <a:schemeClr val="accent1">
                    <a:lumMod val="75000"/>
                  </a:schemeClr>
                </a:solidFill>
                <a:latin typeface="Arial" panose="020B0604020202020204" pitchFamily="34" charset="0"/>
              </a:rPr>
              <a:t>Upfront funding for mainstream schools: creating a ‘local SEND inclusion formula’</a:t>
            </a:r>
          </a:p>
        </p:txBody>
      </p:sp>
      <p:sp>
        <p:nvSpPr>
          <p:cNvPr id="2" name="TextBox 1">
            <a:extLst>
              <a:ext uri="{FF2B5EF4-FFF2-40B4-BE49-F238E27FC236}">
                <a16:creationId xmlns:a16="http://schemas.microsoft.com/office/drawing/2014/main" id="{0DE53924-2863-84BE-C9EB-44324359A15E}"/>
              </a:ext>
            </a:extLst>
          </p:cNvPr>
          <p:cNvSpPr txBox="1"/>
          <p:nvPr/>
        </p:nvSpPr>
        <p:spPr>
          <a:xfrm>
            <a:off x="445293" y="1796603"/>
            <a:ext cx="11262777" cy="4313489"/>
          </a:xfrm>
          <a:prstGeom prst="rect">
            <a:avLst/>
          </a:prstGeom>
          <a:noFill/>
        </p:spPr>
        <p:txBody>
          <a:bodyPr wrap="square" rtlCol="0">
            <a:spAutoFit/>
          </a:bodyPr>
          <a:lstStyle/>
          <a:p>
            <a:pPr marL="0" marR="0" lvl="0" indent="0" algn="l" defTabSz="914400" rtl="0" eaLnBrk="1" fontAlgn="base" latinLnBrk="0" hangingPunct="1">
              <a:lnSpc>
                <a:spcPct val="110000"/>
              </a:lnSpc>
              <a:spcBef>
                <a:spcPts val="0"/>
              </a:spcBef>
              <a:spcAft>
                <a:spcPts val="0"/>
              </a:spcAft>
              <a:buClrTx/>
              <a:buSzTx/>
              <a:buFontTx/>
              <a:buNone/>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 we consider the responses to our overarching SEND reform consultation, we’re now asking your views on whether mainstream schools should get more of their SEND funding upfront – before children need extra support – rather than having to apply for it later.</a:t>
            </a:r>
          </a:p>
          <a:p>
            <a:pPr marL="0" marR="0" lvl="0" indent="0" algn="l" defTabSz="914400" rtl="0" eaLnBrk="1" fontAlgn="base" latinLnBrk="0" hangingPunct="1">
              <a:lnSpc>
                <a:spcPct val="110000"/>
              </a:lnSpc>
              <a:spcBef>
                <a:spcPts val="0"/>
              </a:spcBef>
              <a:spcAft>
                <a:spcPts val="0"/>
              </a:spcAft>
              <a:buClrTx/>
              <a:buSzTx/>
              <a:buFontTx/>
              <a:buNone/>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10000"/>
              </a:lnSpc>
              <a:spcBef>
                <a:spcPts val="0"/>
              </a:spcBef>
              <a:spcAft>
                <a:spcPts val="0"/>
              </a:spcAft>
              <a:buClrTx/>
              <a:buSzTx/>
              <a:buFontTx/>
              <a:buNone/>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Right now, schools already receive some funding to support pupils with SEND. But when a child needs more help, schools often have to go through a separate process to access extra money from their local authority. This can take time and that can mean your child waits longer for the support they need.</a:t>
            </a:r>
          </a:p>
          <a:p>
            <a:pPr marL="0" marR="0" lvl="0" indent="0" algn="l" defTabSz="914400" rtl="0" eaLnBrk="1" fontAlgn="base" latinLnBrk="0" hangingPunct="1">
              <a:lnSpc>
                <a:spcPct val="110000"/>
              </a:lnSpc>
              <a:spcBef>
                <a:spcPts val="0"/>
              </a:spcBef>
              <a:spcAft>
                <a:spcPts val="0"/>
              </a:spcAft>
              <a:buClrTx/>
              <a:buSzTx/>
              <a:buFontTx/>
              <a:buNone/>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10000"/>
              </a:lnSpc>
              <a:spcBef>
                <a:spcPts val="0"/>
              </a:spcBef>
              <a:spcAft>
                <a:spcPts val="0"/>
              </a:spcAft>
              <a:buClrTx/>
              <a:buSzTx/>
              <a:buFontTx/>
              <a:buNone/>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want to understand whether giving schools more funding from the start could mean help is put in place sooner and is more easily adapted as your child’s needs change.</a:t>
            </a:r>
          </a:p>
          <a:p>
            <a:pPr marL="0" marR="0" lvl="0" indent="0" algn="l" defTabSz="914400" rtl="0" eaLnBrk="1" fontAlgn="base" latinLnBrk="0" hangingPunct="1">
              <a:lnSpc>
                <a:spcPct val="110000"/>
              </a:lnSpc>
              <a:spcBef>
                <a:spcPts val="0"/>
              </a:spcBef>
              <a:spcAft>
                <a:spcPts val="0"/>
              </a:spcAft>
              <a:buClrTx/>
              <a:buSzTx/>
              <a:buFontTx/>
              <a:buNone/>
              <a:tabLst/>
              <a:defRPr/>
            </a:pPr>
            <a:endParaRPr lang="en-GB" sz="1550">
              <a:solidFill>
                <a:prstClr val="black"/>
              </a:solidFill>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10000"/>
              </a:lnSpc>
              <a:spcBef>
                <a:spcPts val="0"/>
              </a:spcBef>
              <a:spcAft>
                <a:spcPts val="0"/>
              </a:spcAft>
              <a:buClrTx/>
              <a:buSzTx/>
              <a:buFontTx/>
              <a:buNone/>
              <a:tabLst/>
              <a:defRPr/>
            </a:pPr>
            <a:r>
              <a:rPr lang="en-GB" sz="1550" b="1">
                <a:solidFill>
                  <a:prstClr val="black"/>
                </a:solidFill>
                <a:latin typeface="Arial" panose="020B0604020202020204" pitchFamily="34" charset="0"/>
                <a:cs typeface="Arial" panose="020B0604020202020204" pitchFamily="34" charset="0"/>
              </a:rPr>
              <a:t>The ‘Upfront funding for mainstream schools’ consultation is open until 18 September and looks at how local authorities could test this approach from 2027, helping us understand how it works in practice before any wider decisions are made.</a:t>
            </a:r>
          </a:p>
          <a:p>
            <a:pPr marL="0" marR="0" lvl="0" indent="0" algn="l" defTabSz="914400" rtl="0" eaLnBrk="1" fontAlgn="base" latinLnBrk="0" hangingPunct="1">
              <a:lnSpc>
                <a:spcPct val="110000"/>
              </a:lnSpc>
              <a:spcBef>
                <a:spcPts val="0"/>
              </a:spcBef>
              <a:spcAft>
                <a:spcPts val="0"/>
              </a:spcAft>
              <a:buClrTx/>
              <a:buSzTx/>
              <a:buFontTx/>
              <a:buNone/>
              <a:tabLst/>
              <a:defRPr/>
            </a:pPr>
            <a:endParaRPr kumimoji="0" lang="en-GB"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072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C45BD-3B37-4925-3065-A4BFF273FF2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44B29DB-0D00-E2A5-C910-41827783ABB0}"/>
              </a:ext>
            </a:extLst>
          </p:cNvPr>
          <p:cNvSpPr>
            <a:spLocks noGrp="1"/>
          </p:cNvSpPr>
          <p:nvPr>
            <p:ph type="title"/>
          </p:nvPr>
        </p:nvSpPr>
        <p:spPr>
          <a:xfrm>
            <a:off x="464611" y="1202884"/>
            <a:ext cx="11262777" cy="452786"/>
          </a:xfrm>
        </p:spPr>
        <p:txBody>
          <a:bodyPr>
            <a:normAutofit/>
          </a:bodyPr>
          <a:lstStyle/>
          <a:p>
            <a:r>
              <a:rPr lang="en-GB" sz="2000" b="1">
                <a:solidFill>
                  <a:schemeClr val="accent1">
                    <a:lumMod val="75000"/>
                  </a:schemeClr>
                </a:solidFill>
                <a:latin typeface="Arial" panose="020B0604020202020204" pitchFamily="34" charset="0"/>
              </a:rPr>
              <a:t>Why are we looking at this? </a:t>
            </a:r>
          </a:p>
        </p:txBody>
      </p:sp>
      <p:sp>
        <p:nvSpPr>
          <p:cNvPr id="2" name="TextBox 1">
            <a:extLst>
              <a:ext uri="{FF2B5EF4-FFF2-40B4-BE49-F238E27FC236}">
                <a16:creationId xmlns:a16="http://schemas.microsoft.com/office/drawing/2014/main" id="{E7F6A7B3-DA5F-EF7D-71C6-12803FEFA907}"/>
              </a:ext>
            </a:extLst>
          </p:cNvPr>
          <p:cNvSpPr txBox="1"/>
          <p:nvPr/>
        </p:nvSpPr>
        <p:spPr>
          <a:xfrm>
            <a:off x="445293" y="1796603"/>
            <a:ext cx="11262777" cy="4313489"/>
          </a:xfrm>
          <a:prstGeom prst="rect">
            <a:avLst/>
          </a:prstGeom>
          <a:noFill/>
        </p:spPr>
        <p:txBody>
          <a:bodyPr wrap="square" rtlCol="0">
            <a:spAutoFit/>
          </a:bodyPr>
          <a:lstStyle/>
          <a:p>
            <a:pPr marL="0" marR="0" lvl="0" indent="0" algn="l" defTabSz="914400" rtl="0" eaLnBrk="1" fontAlgn="base" latinLnBrk="0" hangingPunct="1">
              <a:lnSpc>
                <a:spcPct val="110000"/>
              </a:lnSpc>
              <a:spcBef>
                <a:spcPts val="0"/>
              </a:spcBef>
              <a:spcAft>
                <a:spcPts val="0"/>
              </a:spcAft>
              <a:buClrTx/>
              <a:buSzTx/>
              <a:buFontTx/>
              <a:buNone/>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Parents and carers, schools and local authorities have told us the current system can slow things down. Funding processes and paperwork can get in the way of children getting support quickly.</a:t>
            </a:r>
          </a:p>
          <a:p>
            <a:pPr marL="0" marR="0" lvl="0" indent="0" algn="l" defTabSz="914400" rtl="0" eaLnBrk="1" fontAlgn="base" latinLnBrk="0" hangingPunct="1">
              <a:lnSpc>
                <a:spcPct val="110000"/>
              </a:lnSpc>
              <a:spcBef>
                <a:spcPts val="0"/>
              </a:spcBef>
              <a:spcAft>
                <a:spcPts val="0"/>
              </a:spcAft>
              <a:buClrTx/>
              <a:buSzTx/>
              <a:buFontTx/>
              <a:buNone/>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10000"/>
              </a:lnSpc>
              <a:spcBef>
                <a:spcPts val="0"/>
              </a:spcBef>
              <a:spcAft>
                <a:spcPts val="0"/>
              </a:spcAft>
              <a:buClrTx/>
              <a:buSzTx/>
              <a:buFontTx/>
              <a:buNone/>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current system can mean that:</a:t>
            </a:r>
          </a:p>
          <a:p>
            <a:pPr marL="0" marR="0" lvl="0" indent="0" algn="l" defTabSz="914400" rtl="0" eaLnBrk="1" fontAlgn="base" latinLnBrk="0" hangingPunct="1">
              <a:lnSpc>
                <a:spcPct val="110000"/>
              </a:lnSpc>
              <a:spcBef>
                <a:spcPts val="0"/>
              </a:spcBef>
              <a:spcAft>
                <a:spcPts val="0"/>
              </a:spcAft>
              <a:buClrTx/>
              <a:buSzTx/>
              <a:buFontTx/>
              <a:buNone/>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schools spend time navigating complex funding processes and paperwork, meaning your child waits for support while funding applications are being processed</a:t>
            </a: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schools have less flexibility to respond quickly when needs change</a:t>
            </a: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teachers and support staff spend time on admin rather than with children</a:t>
            </a:r>
          </a:p>
          <a:p>
            <a:pPr marL="0" marR="0" lvl="0" indent="0" algn="l" defTabSz="914400" rtl="0" eaLnBrk="1" fontAlgn="base" latinLnBrk="0" hangingPunct="1">
              <a:lnSpc>
                <a:spcPct val="110000"/>
              </a:lnSpc>
              <a:spcBef>
                <a:spcPts val="0"/>
              </a:spcBef>
              <a:spcAft>
                <a:spcPts val="0"/>
              </a:spcAft>
              <a:buClrTx/>
              <a:buSzTx/>
              <a:buFontTx/>
              <a:buNone/>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10000"/>
              </a:lnSpc>
              <a:spcBef>
                <a:spcPts val="0"/>
              </a:spcBef>
              <a:spcAft>
                <a:spcPts val="0"/>
              </a:spcAft>
              <a:buClrTx/>
              <a:buSzTx/>
              <a:buFontTx/>
              <a:buNone/>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want to know whether changing how funding reaches mainstream schools – providing SEND funding upfront, for example – would help put support in place earlier and respond more flexibly to changing needs.</a:t>
            </a:r>
            <a:endParaRPr lang="en-GB" sz="1550">
              <a:solidFill>
                <a:prstClr val="black"/>
              </a:solidFill>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10000"/>
              </a:lnSpc>
              <a:spcBef>
                <a:spcPts val="0"/>
              </a:spcBef>
              <a:spcAft>
                <a:spcPts val="0"/>
              </a:spcAft>
              <a:buClrTx/>
              <a:buSzTx/>
              <a:buFontTx/>
              <a:buNone/>
              <a:tabLst/>
              <a:defRPr/>
            </a:pPr>
            <a:endParaRPr kumimoji="0" lang="en-GB"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5353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A88CE-74B0-0232-715B-BF6DDC3D28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F5EA61-4651-238A-4661-2D1ACE4671D1}"/>
              </a:ext>
            </a:extLst>
          </p:cNvPr>
          <p:cNvSpPr>
            <a:spLocks noGrp="1"/>
          </p:cNvSpPr>
          <p:nvPr>
            <p:ph type="title"/>
          </p:nvPr>
        </p:nvSpPr>
        <p:spPr>
          <a:xfrm>
            <a:off x="464611" y="1202884"/>
            <a:ext cx="11262777" cy="452786"/>
          </a:xfrm>
        </p:spPr>
        <p:txBody>
          <a:bodyPr>
            <a:normAutofit/>
          </a:bodyPr>
          <a:lstStyle/>
          <a:p>
            <a:r>
              <a:rPr lang="en-GB" sz="2000" b="1">
                <a:solidFill>
                  <a:schemeClr val="accent1">
                    <a:lumMod val="75000"/>
                  </a:schemeClr>
                </a:solidFill>
                <a:latin typeface="Arial" panose="020B0604020202020204" pitchFamily="34" charset="0"/>
              </a:rPr>
              <a:t>What this means for your child </a:t>
            </a:r>
          </a:p>
        </p:txBody>
      </p:sp>
      <p:sp>
        <p:nvSpPr>
          <p:cNvPr id="2" name="TextBox 1">
            <a:extLst>
              <a:ext uri="{FF2B5EF4-FFF2-40B4-BE49-F238E27FC236}">
                <a16:creationId xmlns:a16="http://schemas.microsoft.com/office/drawing/2014/main" id="{480BEC34-21EC-1F6F-F491-1CF5BFB15798}"/>
              </a:ext>
            </a:extLst>
          </p:cNvPr>
          <p:cNvSpPr txBox="1"/>
          <p:nvPr/>
        </p:nvSpPr>
        <p:spPr>
          <a:xfrm>
            <a:off x="445293" y="1796603"/>
            <a:ext cx="11262777" cy="4305025"/>
          </a:xfrm>
          <a:prstGeom prst="rect">
            <a:avLst/>
          </a:prstGeom>
          <a:noFill/>
        </p:spPr>
        <p:txBody>
          <a:bodyPr wrap="square" rtlCol="0">
            <a:spAutoFit/>
          </a:bodyPr>
          <a:lstStyle/>
          <a:p>
            <a:pPr marL="0" marR="0" lvl="0" indent="0" algn="l" defTabSz="914400" rtl="0" eaLnBrk="1" fontAlgn="base" latinLnBrk="0" hangingPunct="1">
              <a:lnSpc>
                <a:spcPct val="110000"/>
              </a:lnSpc>
              <a:spcBef>
                <a:spcPts val="0"/>
              </a:spcBef>
              <a:spcAft>
                <a:spcPts val="0"/>
              </a:spcAft>
              <a:buClrTx/>
              <a:buSzTx/>
              <a:buFontTx/>
              <a:buNone/>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If this approach works as we intend, schools would have greater certainty about the money available to support children with SEND. This could mean:</a:t>
            </a:r>
          </a:p>
          <a:p>
            <a:pPr marL="0" marR="0" lvl="0" indent="0" algn="l" defTabSz="914400" rtl="0" eaLnBrk="1" fontAlgn="base" latinLnBrk="0" hangingPunct="1">
              <a:lnSpc>
                <a:spcPct val="110000"/>
              </a:lnSpc>
              <a:spcBef>
                <a:spcPts val="0"/>
              </a:spcBef>
              <a:spcAft>
                <a:spcPts val="0"/>
              </a:spcAft>
              <a:buClrTx/>
              <a:buSzTx/>
              <a:buFontTx/>
              <a:buNone/>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support is put in place more quickly when your child needs it</a:t>
            </a: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help can be adapted more easily as your child grows and their needs change</a:t>
            </a: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teachers and specialists spend more time with children and less time on paperwork</a:t>
            </a: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endPar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r>
              <a:rPr kumimoji="0" lang="en-GB" sz="15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early action prevents needs from becoming more complex over time</a:t>
            </a: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endParaRPr lang="en-GB" sz="1550">
              <a:solidFill>
                <a:prstClr val="black"/>
              </a:solidFill>
              <a:latin typeface="Arial" panose="020B0604020202020204" pitchFamily="34" charset="0"/>
              <a:cs typeface="Arial" panose="020B0604020202020204" pitchFamily="34" charset="0"/>
            </a:endParaRPr>
          </a:p>
          <a:p>
            <a:pPr marL="285750" marR="0" lvl="0" indent="-285750" algn="l" defTabSz="914400" rtl="0" eaLnBrk="1" fontAlgn="base" latinLnBrk="0" hangingPunct="1">
              <a:lnSpc>
                <a:spcPct val="110000"/>
              </a:lnSpc>
              <a:spcBef>
                <a:spcPts val="0"/>
              </a:spcBef>
              <a:spcAft>
                <a:spcPts val="0"/>
              </a:spcAft>
              <a:buClrTx/>
              <a:buSzTx/>
              <a:buFont typeface="Arial" panose="020B0604020202020204" pitchFamily="34" charset="0"/>
              <a:buChar char="•"/>
              <a:tabLst/>
              <a:defRPr/>
            </a:pPr>
            <a:endParaRPr kumimoji="0" lang="en-GB" sz="15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lvl="0" fontAlgn="base">
              <a:lnSpc>
                <a:spcPct val="110000"/>
              </a:lnSpc>
              <a:defRPr/>
            </a:pPr>
            <a:r>
              <a:rPr lang="en-GB" sz="1550" b="1">
                <a:solidFill>
                  <a:prstClr val="black"/>
                </a:solidFill>
                <a:latin typeface="Arial" panose="020B0604020202020204" pitchFamily="34" charset="0"/>
                <a:cs typeface="Arial" panose="020B0604020202020204" pitchFamily="34" charset="0"/>
              </a:rPr>
              <a:t>If your child has an EHCP this will not affect their legal rights and the support set out in their EHCP will not change. This consultation is about how funding reaches schools, not about reducing funding or changing what support children are owed.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7769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3C2D9-C582-5467-6691-2F34061B9BEC}"/>
            </a:ext>
          </a:extLst>
        </p:cNvPr>
        <p:cNvGrpSpPr/>
        <p:nvPr/>
      </p:nvGrpSpPr>
      <p:grpSpPr>
        <a:xfrm>
          <a:off x="0" y="0"/>
          <a:ext cx="0" cy="0"/>
          <a:chOff x="0" y="0"/>
          <a:chExt cx="0" cy="0"/>
        </a:xfrm>
      </p:grpSpPr>
      <p:pic>
        <p:nvPicPr>
          <p:cNvPr id="5" name="Picture 4" descr="A group of children standing together&#10;&#10;AI-generated content may be incorrect.">
            <a:extLst>
              <a:ext uri="{FF2B5EF4-FFF2-40B4-BE49-F238E27FC236}">
                <a16:creationId xmlns:a16="http://schemas.microsoft.com/office/drawing/2014/main" id="{BB5E50C9-A6A7-6AED-0809-4E52639CF9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3A87698F-34E0-5AC9-CF0F-7F351377420E}"/>
              </a:ext>
            </a:extLst>
          </p:cNvPr>
          <p:cNvSpPr txBox="1"/>
          <p:nvPr/>
        </p:nvSpPr>
        <p:spPr>
          <a:xfrm>
            <a:off x="838199" y="2489197"/>
            <a:ext cx="5112895" cy="1015663"/>
          </a:xfrm>
          <a:prstGeom prst="rect">
            <a:avLst/>
          </a:prstGeom>
          <a:noFill/>
        </p:spPr>
        <p:txBody>
          <a:bodyPr wrap="square" rtlCol="0">
            <a:spAutoFit/>
          </a:bodyPr>
          <a:lstStyle/>
          <a:p>
            <a:r>
              <a:rPr lang="en-GB" sz="3000" b="1">
                <a:solidFill>
                  <a:srgbClr val="DA4262"/>
                </a:solidFill>
                <a:latin typeface="Arial" panose="020B0604020202020204" pitchFamily="34" charset="0"/>
                <a:cs typeface="Arial" panose="020B0604020202020204" pitchFamily="34" charset="0"/>
              </a:rPr>
              <a:t>Responding to these consultations</a:t>
            </a:r>
          </a:p>
        </p:txBody>
      </p:sp>
    </p:spTree>
    <p:extLst>
      <p:ext uri="{BB962C8B-B14F-4D97-AF65-F5344CB8AC3E}">
        <p14:creationId xmlns:p14="http://schemas.microsoft.com/office/powerpoint/2010/main" val="13684310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ApxkiMpH2Ml91DozwZHn8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fe445cd2-8787-4325-952e-ab6b8d6cae74" xsi:nil="true"/>
    <lcf76f155ced4ddcb4097134ff3c332f xmlns="fed5f26a-9477-4e48-8850-5faec4c448a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A067C55404E174592C197D98BBE4459" ma:contentTypeVersion="15" ma:contentTypeDescription="Create a new document." ma:contentTypeScope="" ma:versionID="5af8ea37051724c9f095c7f3cfd75216">
  <xsd:schema xmlns:xsd="http://www.w3.org/2001/XMLSchema" xmlns:xs="http://www.w3.org/2001/XMLSchema" xmlns:p="http://schemas.microsoft.com/office/2006/metadata/properties" xmlns:ns1="http://schemas.microsoft.com/sharepoint/v3" xmlns:ns2="fed5f26a-9477-4e48-8850-5faec4c448a9" xmlns:ns3="fe445cd2-8787-4325-952e-ab6b8d6cae74" targetNamespace="http://schemas.microsoft.com/office/2006/metadata/properties" ma:root="true" ma:fieldsID="a9c528cfd706f71cfa63e650ac1af5fe" ns1:_="" ns2:_="" ns3:_="">
    <xsd:import namespace="http://schemas.microsoft.com/sharepoint/v3"/>
    <xsd:import namespace="fed5f26a-9477-4e48-8850-5faec4c448a9"/>
    <xsd:import namespace="fe445cd2-8787-4325-952e-ab6b8d6cae7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d5f26a-9477-4e48-8850-5faec4c448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e445cd2-8787-4325-952e-ab6b8d6cae74"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44480-6e16-48b4-bd39-d41021220cc1}" ma:internalName="TaxCatchAll" ma:showField="CatchAllData" ma:web="fe445cd2-8787-4325-952e-ab6b8d6cae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5FD166-1FC2-4260-9D52-E754E362CE89}">
  <ds:schemaRefs>
    <ds:schemaRef ds:uri="http://schemas.microsoft.com/sharepoint/v3/contenttype/forms"/>
  </ds:schemaRefs>
</ds:datastoreItem>
</file>

<file path=customXml/itemProps2.xml><?xml version="1.0" encoding="utf-8"?>
<ds:datastoreItem xmlns:ds="http://schemas.openxmlformats.org/officeDocument/2006/customXml" ds:itemID="{26C40504-2B64-4A1B-B6AB-E903A6784CD7}">
  <ds:schemaRefs>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http://schemas.microsoft.com/sharepoint/v3"/>
    <ds:schemaRef ds:uri="http://schemas.microsoft.com/office/infopath/2007/PartnerControls"/>
    <ds:schemaRef ds:uri="http://purl.org/dc/dcmitype/"/>
    <ds:schemaRef ds:uri="http://purl.org/dc/elements/1.1/"/>
    <ds:schemaRef ds:uri="76533eef-a768-4824-8f2b-813f5e8147c1"/>
    <ds:schemaRef ds:uri="a711cdb0-2941-46cd-a604-b883c7714f5c"/>
    <ds:schemaRef ds:uri="http://purl.org/dc/terms/"/>
    <ds:schemaRef ds:uri="fe445cd2-8787-4325-952e-ab6b8d6cae74"/>
    <ds:schemaRef ds:uri="fed5f26a-9477-4e48-8850-5faec4c448a9"/>
  </ds:schemaRefs>
</ds:datastoreItem>
</file>

<file path=customXml/itemProps3.xml><?xml version="1.0" encoding="utf-8"?>
<ds:datastoreItem xmlns:ds="http://schemas.openxmlformats.org/officeDocument/2006/customXml" ds:itemID="{E40F6F2D-4304-4ADB-9C75-D8CC27E0A6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ed5f26a-9477-4e48-8850-5faec4c448a9"/>
    <ds:schemaRef ds:uri="fe445cd2-8787-4325-952e-ab6b8d6cae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bf2ff9d-e249-40e2-b463-0b922d4f2f25}" enabled="1" method="Privileged" siteId="{fad277c9-c60a-4da1-b5f3-b3b8b34a82f9}" removed="0"/>
</clbl:labelList>
</file>

<file path=docProps/app.xml><?xml version="1.0" encoding="utf-8"?>
<Properties xmlns="http://schemas.openxmlformats.org/officeDocument/2006/extended-properties" xmlns:vt="http://schemas.openxmlformats.org/officeDocument/2006/docPropsVTypes">
  <TotalTime>0</TotalTime>
  <Words>1276</Words>
  <Application>Microsoft Office PowerPoint</Application>
  <PresentationFormat>Widescreen</PresentationFormat>
  <Paragraphs>86</Paragraphs>
  <Slides>10</Slides>
  <Notes>7</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10</vt:i4>
      </vt:variant>
    </vt:vector>
  </HeadingPairs>
  <TitlesOfParts>
    <vt:vector size="17" baseType="lpstr">
      <vt:lpstr>Aptos</vt:lpstr>
      <vt:lpstr>Aptos Display</vt:lpstr>
      <vt:lpstr>Arial</vt:lpstr>
      <vt:lpstr>Trebuchet MS</vt:lpstr>
      <vt:lpstr>Office Theme</vt:lpstr>
      <vt:lpstr>1_Office Theme</vt:lpstr>
      <vt:lpstr>think-cell Slide</vt:lpstr>
      <vt:lpstr>PowerPoint Presentation</vt:lpstr>
      <vt:lpstr>Education Otherwise Than At School (EOTAS) consultation</vt:lpstr>
      <vt:lpstr>What will happen for children, young people and families who currently receive EOTAS? </vt:lpstr>
      <vt:lpstr>What does the consultation propose? </vt:lpstr>
      <vt:lpstr>PowerPoint Presentation</vt:lpstr>
      <vt:lpstr>Upfront funding for mainstream schools: creating a ‘local SEND inclusion formula’</vt:lpstr>
      <vt:lpstr>Why are we looking at this? </vt:lpstr>
      <vt:lpstr>What this means for your child </vt:lpstr>
      <vt:lpstr>PowerPoint Presentation</vt:lpstr>
      <vt:lpstr>How do these consultations relate to the overarching SEND reform consultation?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HUNT-KING, Nicole</dc:creator>
  <cp:lastModifiedBy>Sarah Tulley</cp:lastModifiedBy>
  <cp:revision>1</cp:revision>
  <dcterms:created xsi:type="dcterms:W3CDTF">2026-02-19T11:59:40Z</dcterms:created>
  <dcterms:modified xsi:type="dcterms:W3CDTF">2026-09-09T10:34:50Z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0x0101000A067C55404E174592C197D98BBE4459</vt:lpwstr>
  </property>
  <property fmtid="{D5CDD505-2E9C-101B-9397-08002B2CF9AE}" pid="3" name="MediaServiceImageTags">
    <vt:lpwstr/>
  </property>
  <property fmtid="{D5CDD505-2E9C-101B-9397-08002B2CF9AE}" pid="4" name="WPSubject">
    <vt:lpwstr>1;#Special educational needs|5f2b402d-9792-45f3-acac-ae6931cd975b</vt:lpwstr>
  </property>
  <property fmtid="{D5CDD505-2E9C-101B-9397-08002B2CF9AE}" pid="5" name="ClassificationContentMarkingHeaderLocations">
    <vt:lpwstr>Office Theme:9\1_Office Theme:11</vt:lpwstr>
  </property>
  <property fmtid="{D5CDD505-2E9C-101B-9397-08002B2CF9AE}" pid="6" name="ClassificationContentMarkingFooterText">
    <vt:lpwstr>OFFICIAL - FOR PUBLIC RELEASE</vt:lpwstr>
  </property>
  <property fmtid="{D5CDD505-2E9C-101B-9397-08002B2CF9AE}" pid="7" name="ClassificationContentMarkingHeaderText">
    <vt:lpwstr>OFFICIAL - FOR PUBLIC RELEASE</vt:lpwstr>
  </property>
  <property fmtid="{D5CDD505-2E9C-101B-9397-08002B2CF9AE}" pid="8" name="ClassificationContentMarkingFooterLocations">
    <vt:lpwstr>Office Theme:10\1_Office Theme:12</vt:lpwstr>
  </property>
</Properties>
</file>